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Lst>
  <p:notesMasterIdLst>
    <p:notesMasterId r:id="rId22"/>
  </p:notesMasterIdLst>
  <p:handoutMasterIdLst>
    <p:handoutMasterId r:id="rId23"/>
  </p:handoutMasterIdLst>
  <p:sldIdLst>
    <p:sldId id="269" r:id="rId3"/>
    <p:sldId id="323" r:id="rId4"/>
    <p:sldId id="372" r:id="rId5"/>
    <p:sldId id="353" r:id="rId6"/>
    <p:sldId id="369" r:id="rId7"/>
    <p:sldId id="370" r:id="rId8"/>
    <p:sldId id="371" r:id="rId9"/>
    <p:sldId id="364" r:id="rId10"/>
    <p:sldId id="375" r:id="rId11"/>
    <p:sldId id="376" r:id="rId12"/>
    <p:sldId id="374" r:id="rId13"/>
    <p:sldId id="368" r:id="rId14"/>
    <p:sldId id="355" r:id="rId15"/>
    <p:sldId id="356" r:id="rId16"/>
    <p:sldId id="337" r:id="rId17"/>
    <p:sldId id="377" r:id="rId18"/>
    <p:sldId id="366" r:id="rId19"/>
    <p:sldId id="391" r:id="rId20"/>
    <p:sldId id="256" r:id="rId21"/>
  </p:sldIdLst>
  <p:sldSz cx="12192000" cy="6858000"/>
  <p:notesSz cx="9144000" cy="6858000"/>
  <p:embeddedFontLst>
    <p:embeddedFont>
      <p:font typeface="Microsoft YaHei" panose="020B0503020204020204" pitchFamily="34" charset="-122"/>
      <p:regular r:id="rId24"/>
      <p:bold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0" userDrawn="1">
          <p15:clr>
            <a:srgbClr val="A4A3A4"/>
          </p15:clr>
        </p15:guide>
        <p15:guide id="2" pos="3290" userDrawn="1">
          <p15:clr>
            <a:srgbClr val="A4A3A4"/>
          </p15:clr>
        </p15:guide>
        <p15:guide id="3" orient="horz" pos="36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BF3"/>
    <a:srgbClr val="FFFF00"/>
    <a:srgbClr val="003F88"/>
    <a:srgbClr val="F6B72C"/>
    <a:srgbClr val="F9C099"/>
    <a:srgbClr val="F17116"/>
    <a:srgbClr val="FFDE75"/>
    <a:srgbClr val="FFFFFF"/>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79" autoAdjust="0"/>
    <p:restoredTop sz="88182" autoAdjust="0"/>
  </p:normalViewPr>
  <p:slideViewPr>
    <p:cSldViewPr snapToGrid="0" showGuides="1">
      <p:cViewPr varScale="1">
        <p:scale>
          <a:sx n="75" d="100"/>
          <a:sy n="75" d="100"/>
        </p:scale>
        <p:origin x="350" y="53"/>
      </p:cViewPr>
      <p:guideLst>
        <p:guide orient="horz" pos="710"/>
        <p:guide pos="3290"/>
        <p:guide orient="horz" pos="3612"/>
      </p:guideLst>
    </p:cSldViewPr>
  </p:slideViewPr>
  <p:notesTextViewPr>
    <p:cViewPr>
      <p:scale>
        <a:sx n="1" d="1"/>
        <a:sy n="1" d="1"/>
      </p:scale>
      <p:origin x="0" y="0"/>
    </p:cViewPr>
  </p:notesText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35F75DDE-432B-40AD-BE9E-FA049E10C62E}" type="datetimeFigureOut">
              <a:rPr lang="zh-CN" altLang="en-US" smtClean="0"/>
              <a:t>2024/3/29</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945043C7-7D10-4A62-95D6-8659B3D8217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t>2024/3/29</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老师们好！下面我将代表我们小组，简单介绍我们的</a:t>
            </a:r>
            <a:r>
              <a:rPr lang="en-US" altLang="zh-CN" dirty="0"/>
              <a:t>SRTP</a:t>
            </a:r>
            <a:r>
              <a:rPr lang="zh-CN" altLang="en-US" dirty="0"/>
              <a:t>项目“”</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这是我们的初步尝试，利用</a:t>
            </a:r>
            <a:r>
              <a:rPr lang="en-US" altLang="zh-CN" dirty="0"/>
              <a:t>GPT</a:t>
            </a:r>
            <a:r>
              <a:rPr lang="zh-CN" altLang="en-US" dirty="0"/>
              <a:t>提取</a:t>
            </a:r>
            <a:r>
              <a:rPr lang="en-US" altLang="zh-CN" dirty="0"/>
              <a:t>PDF</a:t>
            </a:r>
            <a:r>
              <a:rPr lang="zh-CN" altLang="en-US" dirty="0"/>
              <a:t>报告中的信息。</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258247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这是我们目前设想的基于</a:t>
            </a:r>
            <a:r>
              <a:rPr lang="en-US" altLang="zh-CN" dirty="0"/>
              <a:t>vision transformer</a:t>
            </a:r>
            <a:r>
              <a:rPr lang="zh-CN" altLang="en-US" dirty="0"/>
              <a:t>的网络模型</a:t>
            </a:r>
            <a:endParaRPr lang="en-US" altLang="zh-CN" dirty="0"/>
          </a:p>
          <a:p>
            <a:r>
              <a:rPr lang="zh-CN" altLang="en-US" dirty="0"/>
              <a:t>卫星图片作为输入，并将其分块成图片序列，附加上位置信息和一些其他的影响因素，如某种传染病感染率等，展平后一起传入模型</a:t>
            </a:r>
            <a:endParaRPr lang="en-US" altLang="zh-CN" dirty="0"/>
          </a:p>
          <a:p>
            <a:r>
              <a:rPr lang="zh-CN" altLang="en-US" dirty="0"/>
              <a:t>通过网络内自注意力机制的处理，提取有效信息</a:t>
            </a:r>
            <a:endParaRPr lang="en-US" altLang="zh-CN" dirty="0"/>
          </a:p>
          <a:p>
            <a:r>
              <a:rPr lang="zh-CN" altLang="en-US" dirty="0"/>
              <a:t>最后经过一个多层感知机输出对应指标的预测</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3528536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5000"/>
              </a:lnSpc>
              <a:spcAft>
                <a:spcPts val="500"/>
              </a:spcAft>
            </a:pPr>
            <a:r>
              <a:rPr lang="zh-CN" altLang="en-US" dirty="0"/>
              <a:t>这就是我们项目的总体架构</a:t>
            </a:r>
            <a:endParaRPr lang="en-US" altLang="zh-CN" dirty="0"/>
          </a:p>
          <a:p>
            <a:pPr algn="l">
              <a:lnSpc>
                <a:spcPct val="125000"/>
              </a:lnSpc>
              <a:spcAft>
                <a:spcPts val="500"/>
              </a:spcAft>
            </a:pPr>
            <a:r>
              <a:rPr lang="zh-CN" altLang="en-US" dirty="0"/>
              <a:t>已有的散点数据集、利用大语言模型获取的网络数据，结合卫星图像</a:t>
            </a:r>
            <a:endParaRPr lang="en-US" altLang="zh-CN" dirty="0"/>
          </a:p>
          <a:p>
            <a:pPr algn="l">
              <a:lnSpc>
                <a:spcPct val="125000"/>
              </a:lnSpc>
              <a:spcAft>
                <a:spcPts val="500"/>
              </a:spcAft>
            </a:pPr>
            <a:r>
              <a:rPr lang="zh-CN" altLang="en-US" dirty="0"/>
              <a:t>最后</a:t>
            </a:r>
            <a:r>
              <a:rPr lang="zh-CN" altLang="en-US"/>
              <a:t>通过模型训练和推理</a:t>
            </a:r>
            <a:r>
              <a:rPr lang="zh-CN" altLang="en-US" dirty="0"/>
              <a:t>，预测出对应地区的</a:t>
            </a:r>
            <a:r>
              <a:rPr lang="en-US" altLang="zh-CN" dirty="0"/>
              <a:t>Grid Map </a:t>
            </a:r>
            <a:r>
              <a:rPr lang="zh-CN" altLang="en-US" dirty="0"/>
              <a:t>连续格点地图</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接下来我们简单地分析一下我们项目的优势和风险</a:t>
            </a:r>
            <a:endParaRPr lang="en-US" altLang="zh-CN" dirty="0"/>
          </a:p>
          <a:p>
            <a:r>
              <a:rPr lang="zh-CN" altLang="en-US" dirty="0"/>
              <a:t>我们这是一个多学科交叉的项目</a:t>
            </a:r>
            <a:endParaRPr lang="en-US" altLang="zh-CN" dirty="0"/>
          </a:p>
          <a:p>
            <a:r>
              <a:rPr lang="zh-CN" altLang="en-US" dirty="0"/>
              <a:t>其中大语言模型数据挖掘和基于计算机视觉的社会学研究都相对比较新颖，在社会学研究和公共卫生决策上有广阔应用前景</a:t>
            </a:r>
            <a:endParaRPr lang="en-US" altLang="zh-CN" dirty="0"/>
          </a:p>
          <a:p>
            <a:r>
              <a:rPr lang="zh-CN" altLang="en-US"/>
              <a:t>此外，正如我们前面提到的，我们的项目将与</a:t>
            </a:r>
            <a:r>
              <a:rPr lang="zh-CN" altLang="en-US" dirty="0"/>
              <a:t>斯坦福大学进行合作，他们将会提供印度地区的村庄级采样数据</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项目风险上，可能面临模型泛化能力和可解释性不足，以及数据安全和数据精度问题。</a:t>
            </a:r>
            <a:endParaRPr lang="en-US" altLang="zh-CN" dirty="0"/>
          </a:p>
          <a:p>
            <a:r>
              <a:rPr lang="zh-CN" altLang="en-US" dirty="0"/>
              <a:t>我们也会在研究过程中努力解决。</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最后这是我们的项目预期成果。</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a typeface="宋体" charset="0"/>
                <a:sym typeface="+mn-ea"/>
              </a:rPr>
              <a:t>这是我们的参考资料</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69293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19</a:t>
            </a:fld>
            <a:endParaRPr lang="zh-CN" altLang="en-US"/>
          </a:p>
        </p:txBody>
      </p:sp>
    </p:spTree>
    <p:extLst>
      <p:ext uri="{BB962C8B-B14F-4D97-AF65-F5344CB8AC3E}">
        <p14:creationId xmlns:p14="http://schemas.microsoft.com/office/powerpoint/2010/main" val="107097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我将从以下四个方面来介绍我们的项目</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a typeface="宋体" charset="0"/>
              </a:rPr>
              <a:t>项目提出的背景是“”</a:t>
            </a:r>
            <a:endParaRPr lang="en-US" altLang="zh-CN" dirty="0">
              <a:ea typeface="宋体" charset="0"/>
            </a:endParaRPr>
          </a:p>
          <a:p>
            <a:r>
              <a:rPr lang="zh-CN" altLang="en-US" dirty="0">
                <a:ea typeface="宋体" charset="0"/>
              </a:rPr>
              <a:t>为此，我们的目标是“”</a:t>
            </a:r>
            <a:endParaRPr lang="en-US" altLang="zh-CN" dirty="0">
              <a:ea typeface="宋体" charset="0"/>
            </a:endParaRPr>
          </a:p>
          <a:p>
            <a:r>
              <a:rPr lang="zh-CN" altLang="en-US" dirty="0">
                <a:ea typeface="宋体" charset="0"/>
              </a:rPr>
              <a:t>我们希望我们的项目“”</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a typeface="宋体" charset="0"/>
                <a:sym typeface="+mn-ea"/>
              </a:rPr>
              <a:t>在此基础上，我们进行了简单的调研</a:t>
            </a:r>
            <a:endParaRPr lang="en-US" altLang="zh-CN" dirty="0">
              <a:ea typeface="宋体" charset="0"/>
              <a:sym typeface="+mn-ea"/>
            </a:endParaRPr>
          </a:p>
          <a:p>
            <a:r>
              <a:rPr lang="zh-CN" altLang="en-US" dirty="0">
                <a:ea typeface="宋体" charset="0"/>
                <a:sym typeface="+mn-ea"/>
              </a:rPr>
              <a:t>目前大语言模型和深度学习模型的发展都比较完善</a:t>
            </a:r>
            <a:endParaRPr lang="en-US" altLang="zh-CN" dirty="0">
              <a:ea typeface="宋体" charset="0"/>
              <a:sym typeface="+mn-ea"/>
            </a:endParaRPr>
          </a:p>
          <a:p>
            <a:r>
              <a:rPr lang="zh-CN" altLang="en-US" dirty="0">
                <a:ea typeface="宋体" charset="0"/>
                <a:sym typeface="+mn-ea"/>
              </a:rPr>
              <a:t>并且已经有一些团队在相关的研究上取得一定进展</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如，从互联网上获取公共卫生数据</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17573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（在布基纳法索迪布古卫生区）使用气象遥感对疟疾进行分析和预测</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398616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Google earth</a:t>
            </a:r>
            <a:r>
              <a:rPr lang="zh-CN" altLang="en-US" dirty="0"/>
              <a:t>调查土壤盐度（的空间和时间变化：中国西部韦里根</a:t>
            </a:r>
            <a:r>
              <a:rPr lang="en-US" altLang="zh-CN" dirty="0"/>
              <a:t>-</a:t>
            </a:r>
            <a:r>
              <a:rPr lang="zh-CN" altLang="en-US" dirty="0"/>
              <a:t>库卡绿洲的案例研究）</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273314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5000"/>
              </a:lnSpc>
              <a:spcAft>
                <a:spcPts val="500"/>
              </a:spcAft>
            </a:pPr>
            <a:r>
              <a:rPr lang="zh-CN" altLang="en-US" dirty="0"/>
              <a:t>我们的项目规划主要分为两部分，数据收集处理与模型训练应用</a:t>
            </a:r>
            <a:endParaRPr lang="en-US" altLang="zh-CN" dirty="0"/>
          </a:p>
          <a:p>
            <a:pPr algn="l">
              <a:lnSpc>
                <a:spcPct val="125000"/>
              </a:lnSpc>
              <a:spcAft>
                <a:spcPts val="500"/>
              </a:spcAft>
            </a:pPr>
            <a:r>
              <a:rPr lang="zh-CN" altLang="en-US" dirty="0"/>
              <a:t>前</a:t>
            </a:r>
            <a:r>
              <a:rPr lang="zh-CN" altLang="en-US"/>
              <a:t>半部分在网络上收集</a:t>
            </a:r>
            <a:r>
              <a:rPr lang="zh-CN" altLang="en-US" dirty="0"/>
              <a:t>额外公共卫生数据，并下载卫星图片进行相应标注，完成数据集的制作</a:t>
            </a:r>
            <a:endParaRPr lang="en-US" altLang="zh-CN" dirty="0"/>
          </a:p>
          <a:p>
            <a:pPr algn="l">
              <a:lnSpc>
                <a:spcPct val="125000"/>
              </a:lnSpc>
              <a:spcAft>
                <a:spcPts val="500"/>
              </a:spcAft>
            </a:pPr>
            <a:r>
              <a:rPr lang="zh-CN" altLang="en-US" dirty="0"/>
              <a:t>后半部分我们将利用已有的数据集进行预训练，之后加入网络收集的数据集进行训练和优化，并验证模型的效果，完成对应地区的连续预测。</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这是我们的数据发掘框架</a:t>
            </a:r>
            <a:endParaRPr lang="en-US" altLang="zh-CN" dirty="0"/>
          </a:p>
          <a:p>
            <a:r>
              <a:rPr lang="zh-CN" altLang="en-US" dirty="0"/>
              <a:t>我们主要利用多模态的大语言模型来发掘和整理相关的数据</a:t>
            </a:r>
            <a:endParaRPr lang="en-US" altLang="zh-CN" dirty="0"/>
          </a:p>
          <a:p>
            <a:r>
              <a:rPr lang="zh-CN" altLang="en-US" dirty="0"/>
              <a:t>并且对斯坦福大学的数据进行整理</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2703025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
        <p:nvSpPr>
          <p:cNvPr id="74" name="矩形 73"/>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p:cNvSpPr txBox="1"/>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sp>
        <p:nvSpPr>
          <p:cNvPr id="10" name="文本占位符 9"/>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p>
        </p:txBody>
      </p:sp>
      <p:sp>
        <p:nvSpPr>
          <p:cNvPr id="13" name="文本占位符 12"/>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5BE68B-B447-4829-8EE8-60C541D41203}"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t>‹#›</a:t>
            </a:fld>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p:cNvGrpSpPr>
            <a:grpSpLocks noChangeAspect="1"/>
          </p:cNvGrpSpPr>
          <p:nvPr userDrawn="1"/>
        </p:nvGrpSpPr>
        <p:grpSpPr bwMode="auto">
          <a:xfrm>
            <a:off x="1514476" y="1047750"/>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7" name="文本占位符 77"/>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8" name="文本占位符 77"/>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t>‹#›</a:t>
            </a:fld>
            <a:endParaRPr lang="zh-CN" altLang="en-US" dirty="0"/>
          </a:p>
        </p:txBody>
      </p:sp>
      <p:grpSp>
        <p:nvGrpSpPr>
          <p:cNvPr id="6" name="Group 74"/>
          <p:cNvGrpSpPr>
            <a:grpSpLocks noChangeAspect="1"/>
          </p:cNvGrpSpPr>
          <p:nvPr userDrawn="1"/>
        </p:nvGrpSpPr>
        <p:grpSpPr bwMode="auto">
          <a:xfrm>
            <a:off x="9961824" y="317195"/>
            <a:ext cx="1557337"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cxnSp>
        <p:nvCxnSpPr>
          <p:cNvPr id="76" name="直接连接符 75"/>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53" y="6468880"/>
            <a:ext cx="1865182" cy="3926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t>‹#›</a:t>
            </a:fld>
            <a:endParaRPr lang="zh-CN" altLang="en-US"/>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sp>
        <p:nvSpPr>
          <p:cNvPr id="72" name="文本框 71"/>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p>
        </p:txBody>
      </p:sp>
      <p:sp>
        <p:nvSpPr>
          <p:cNvPr id="73" name="文本框 72"/>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p>
        </p:txBody>
      </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p:cNvSpPr txBox="1"/>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p:cNvSpPr txBox="1"/>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p:cNvGrpSpPr>
            <a:grpSpLocks noChangeAspect="1"/>
          </p:cNvGrpSpPr>
          <p:nvPr userDrawn="1"/>
        </p:nvGrpSpPr>
        <p:grpSpPr bwMode="auto">
          <a:xfrm>
            <a:off x="1511922" y="1044653"/>
            <a:ext cx="2014537" cy="560387"/>
            <a:chOff x="954" y="660"/>
            <a:chExt cx="1269" cy="353"/>
          </a:xfrm>
        </p:grpSpPr>
        <p:sp>
          <p:nvSpPr>
            <p:cNvPr id="89"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0"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1"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2"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3"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4"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5"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6"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7"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8"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99"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0"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1"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2"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3"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4"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5"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6"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7"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8"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09"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0"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1"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2"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3"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4"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5"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6"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7"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8"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19"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0"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1"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2"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3"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4"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5"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6"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7"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8"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29"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0"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1"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2"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3"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4"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5"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6"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7"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8"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39"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0"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1"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2"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3"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4"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5"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6"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7"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8"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49"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0"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1"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2"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3"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4"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a:p>
          </p:txBody>
        </p:sp>
        <p:sp>
          <p:nvSpPr>
            <p:cNvPr id="155"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a:p>
          </p:txBody>
        </p:sp>
      </p:grpSp>
      <p:sp>
        <p:nvSpPr>
          <p:cNvPr id="7" name="文本框 6"/>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p>
        </p:txBody>
      </p:sp>
      <p:sp>
        <p:nvSpPr>
          <p:cNvPr id="156" name="文本框 155"/>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0B3D7-DA2B-49AE-8EB1-DDF5B5799777}" type="datetimeFigureOut">
              <a:rPr lang="zh-CN" altLang="en-US" smtClean="0"/>
              <a:t>2024/3/29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BE68B-B447-4829-8EE8-60C541D4120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1642340" y="4794996"/>
            <a:ext cx="2743200" cy="617537"/>
          </a:xfrm>
        </p:spPr>
        <p:txBody>
          <a:bodyPr/>
          <a:lstStyle/>
          <a:p>
            <a:r>
              <a:rPr lang="zh-CN" altLang="en-US" dirty="0"/>
              <a:t>答辩人：冯明浩</a:t>
            </a:r>
          </a:p>
        </p:txBody>
      </p:sp>
      <p:sp>
        <p:nvSpPr>
          <p:cNvPr id="50" name="文本占位符 49"/>
          <p:cNvSpPr>
            <a:spLocks noGrp="1"/>
          </p:cNvSpPr>
          <p:nvPr>
            <p:ph type="body" sz="quarter" idx="11"/>
          </p:nvPr>
        </p:nvSpPr>
        <p:spPr>
          <a:xfrm>
            <a:off x="1515110" y="2322195"/>
            <a:ext cx="9371330" cy="721995"/>
          </a:xfrm>
        </p:spPr>
        <p:txBody>
          <a:bodyPr/>
          <a:lstStyle/>
          <a:p>
            <a:r>
              <a:t>基于LLM和卫星图像的</a:t>
            </a:r>
          </a:p>
          <a:p>
            <a:r>
              <a:t>社会公共卫生数据发掘与建模</a:t>
            </a:r>
          </a:p>
        </p:txBody>
      </p:sp>
      <p:sp>
        <p:nvSpPr>
          <p:cNvPr id="2" name="文本框 1"/>
          <p:cNvSpPr txBox="1"/>
          <p:nvPr/>
        </p:nvSpPr>
        <p:spPr>
          <a:xfrm>
            <a:off x="5780405" y="4476750"/>
            <a:ext cx="3668395" cy="1391920"/>
          </a:xfrm>
          <a:prstGeom prst="rect">
            <a:avLst/>
          </a:prstGeom>
          <a:noFill/>
        </p:spPr>
        <p:txBody>
          <a:bodyPr wrap="square" lIns="0" tIns="0" rIns="0" bIns="0" rtlCol="0" anchor="ctr">
            <a:normAutofit/>
          </a:bodyPr>
          <a:lstStyle/>
          <a:p>
            <a:pPr algn="l">
              <a:lnSpc>
                <a:spcPct val="125000"/>
              </a:lnSpc>
              <a:spcAft>
                <a:spcPts val="500"/>
              </a:spcAft>
            </a:pPr>
            <a:r>
              <a:rPr lang="zh-CN" altLang="en-US" b="1" dirty="0">
                <a:sym typeface="+mn-ea"/>
              </a:rPr>
              <a:t>指导老师：崔兆鹏</a:t>
            </a:r>
            <a:endParaRPr lang="zh-CN" altLang="en-US" b="1" dirty="0"/>
          </a:p>
          <a:p>
            <a:pPr algn="l">
              <a:lnSpc>
                <a:spcPct val="125000"/>
              </a:lnSpc>
              <a:spcAft>
                <a:spcPts val="500"/>
              </a:spcAft>
            </a:pPr>
            <a:r>
              <a:rPr lang="zh-CN" altLang="en-US" b="1" dirty="0"/>
              <a:t>项目负责人：冯明浩</a:t>
            </a:r>
          </a:p>
          <a:p>
            <a:pPr algn="l">
              <a:lnSpc>
                <a:spcPct val="125000"/>
              </a:lnSpc>
              <a:spcAft>
                <a:spcPts val="500"/>
              </a:spcAft>
            </a:pPr>
            <a:r>
              <a:rPr lang="zh-CN" altLang="en-US" b="1" dirty="0"/>
              <a:t>组员：陈君林、付泽阳</a:t>
            </a:r>
          </a:p>
        </p:txBody>
      </p:sp>
      <p:sp>
        <p:nvSpPr>
          <p:cNvPr id="7" name="Rectangles 6"/>
          <p:cNvSpPr/>
          <p:nvPr/>
        </p:nvSpPr>
        <p:spPr>
          <a:xfrm>
            <a:off x="1376477" y="3717885"/>
            <a:ext cx="3706495" cy="6407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组合 7"/>
          <p:cNvGrpSpPr/>
          <p:nvPr/>
        </p:nvGrpSpPr>
        <p:grpSpPr>
          <a:xfrm>
            <a:off x="6962262" y="527456"/>
            <a:ext cx="6961907" cy="7021575"/>
            <a:chOff x="4038600" y="2259880"/>
            <a:chExt cx="2647060" cy="2669747"/>
          </a:xfrm>
          <a:solidFill>
            <a:srgbClr val="A6A6A6">
              <a:alpha val="20000"/>
            </a:srgbClr>
          </a:solidFill>
        </p:grpSpPr>
        <p:sp>
          <p:nvSpPr>
            <p:cNvPr id="9"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2"/>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4"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5"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6"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7"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8"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CAE0573-C27D-42CD-A0FC-4D05CE0353D8}"/>
              </a:ext>
            </a:extLst>
          </p:cNvPr>
          <p:cNvSpPr/>
          <p:nvPr/>
        </p:nvSpPr>
        <p:spPr>
          <a:xfrm>
            <a:off x="447040" y="1379932"/>
            <a:ext cx="9438640" cy="2541828"/>
          </a:xfrm>
          <a:prstGeom prst="rect">
            <a:avLst/>
          </a:prstGeom>
          <a:solidFill>
            <a:schemeClr val="accent2">
              <a:lumMod val="40000"/>
              <a:lumOff val="60000"/>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FB0BCF4-00AE-4EB1-97A8-25970FCA14E8}"/>
              </a:ext>
            </a:extLst>
          </p:cNvPr>
          <p:cNvSpPr>
            <a:spLocks noGrp="1"/>
          </p:cNvSpPr>
          <p:nvPr>
            <p:ph type="title"/>
          </p:nvPr>
        </p:nvSpPr>
        <p:spPr/>
        <p:txBody>
          <a:bodyPr/>
          <a:lstStyle/>
          <a:p>
            <a:r>
              <a:rPr lang="en-US" altLang="zh-CN" dirty="0">
                <a:solidFill>
                  <a:srgbClr val="000000"/>
                </a:solidFill>
              </a:rPr>
              <a:t>02 </a:t>
            </a:r>
            <a:r>
              <a:rPr lang="zh-CN" altLang="en-US" dirty="0">
                <a:solidFill>
                  <a:srgbClr val="000000"/>
                </a:solidFill>
              </a:rPr>
              <a:t>项目主要内容</a:t>
            </a:r>
            <a:r>
              <a:rPr lang="en-US" altLang="zh-CN" dirty="0">
                <a:solidFill>
                  <a:srgbClr val="000000"/>
                </a:solidFill>
              </a:rPr>
              <a:t>——</a:t>
            </a:r>
            <a:r>
              <a:rPr lang="zh-CN" altLang="en-US" dirty="0">
                <a:solidFill>
                  <a:srgbClr val="000000"/>
                </a:solidFill>
              </a:rPr>
              <a:t>数据发掘</a:t>
            </a:r>
            <a:endParaRPr lang="zh-CN" altLang="en-US" dirty="0"/>
          </a:p>
        </p:txBody>
      </p:sp>
      <p:pic>
        <p:nvPicPr>
          <p:cNvPr id="12" name="图片 11">
            <a:extLst>
              <a:ext uri="{FF2B5EF4-FFF2-40B4-BE49-F238E27FC236}">
                <a16:creationId xmlns:a16="http://schemas.microsoft.com/office/drawing/2014/main" id="{6AF8B665-C463-4232-980E-FD359072A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 y="1946351"/>
            <a:ext cx="11115040" cy="3971138"/>
          </a:xfrm>
          <a:prstGeom prst="rect">
            <a:avLst/>
          </a:prstGeom>
        </p:spPr>
      </p:pic>
      <p:pic>
        <p:nvPicPr>
          <p:cNvPr id="5" name="图片 4">
            <a:extLst>
              <a:ext uri="{FF2B5EF4-FFF2-40B4-BE49-F238E27FC236}">
                <a16:creationId xmlns:a16="http://schemas.microsoft.com/office/drawing/2014/main" id="{7270E23E-1F7E-4D8D-A773-F83C8E3D307A}"/>
              </a:ext>
            </a:extLst>
          </p:cNvPr>
          <p:cNvPicPr>
            <a:picLocks noChangeAspect="1"/>
          </p:cNvPicPr>
          <p:nvPr/>
        </p:nvPicPr>
        <p:blipFill rotWithShape="1">
          <a:blip r:embed="rId4">
            <a:extLst>
              <a:ext uri="{28A0092B-C50C-407E-A947-70E740481C1C}">
                <a14:useLocalDpi xmlns:a14="http://schemas.microsoft.com/office/drawing/2010/main" val="0"/>
              </a:ext>
            </a:extLst>
          </a:blip>
          <a:srcRect l="31193" r="8119"/>
          <a:stretch/>
        </p:blipFill>
        <p:spPr>
          <a:xfrm>
            <a:off x="2641600" y="1571964"/>
            <a:ext cx="6360160" cy="4699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619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E3053-2DFD-4CDE-9BE8-BF49F3397BC7}"/>
              </a:ext>
            </a:extLst>
          </p:cNvPr>
          <p:cNvSpPr>
            <a:spLocks noGrp="1"/>
          </p:cNvSpPr>
          <p:nvPr>
            <p:ph type="title"/>
          </p:nvPr>
        </p:nvSpPr>
        <p:spPr/>
        <p:txBody>
          <a:bodyPr/>
          <a:lstStyle/>
          <a:p>
            <a:r>
              <a:rPr lang="en-US" altLang="zh-CN" dirty="0">
                <a:solidFill>
                  <a:srgbClr val="000000"/>
                </a:solidFill>
              </a:rPr>
              <a:t>02 </a:t>
            </a:r>
            <a:r>
              <a:rPr lang="zh-CN" altLang="en-US" dirty="0">
                <a:solidFill>
                  <a:srgbClr val="000000"/>
                </a:solidFill>
              </a:rPr>
              <a:t>项目主要内容</a:t>
            </a:r>
            <a:r>
              <a:rPr lang="en-US" altLang="zh-CN" dirty="0">
                <a:solidFill>
                  <a:srgbClr val="000000"/>
                </a:solidFill>
              </a:rPr>
              <a:t>——</a:t>
            </a:r>
            <a:r>
              <a:rPr lang="zh-CN" altLang="en-US" dirty="0">
                <a:solidFill>
                  <a:srgbClr val="000000"/>
                </a:solidFill>
              </a:rPr>
              <a:t>模型初步设计</a:t>
            </a:r>
          </a:p>
        </p:txBody>
      </p:sp>
      <p:pic>
        <p:nvPicPr>
          <p:cNvPr id="4" name="图片 3">
            <a:extLst>
              <a:ext uri="{FF2B5EF4-FFF2-40B4-BE49-F238E27FC236}">
                <a16:creationId xmlns:a16="http://schemas.microsoft.com/office/drawing/2014/main" id="{7D807888-FDBD-410D-BDC9-30C81D35CB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 y="893785"/>
            <a:ext cx="11633200" cy="5861031"/>
          </a:xfrm>
          <a:prstGeom prst="rect">
            <a:avLst/>
          </a:prstGeom>
        </p:spPr>
      </p:pic>
    </p:spTree>
    <p:extLst>
      <p:ext uri="{BB962C8B-B14F-4D97-AF65-F5344CB8AC3E}">
        <p14:creationId xmlns:p14="http://schemas.microsoft.com/office/powerpoint/2010/main" val="3795880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hatGpt APP图标-快图网-免费PNG图片免抠PNG高清背景素材库kuaipng.com">
            <a:extLst>
              <a:ext uri="{FF2B5EF4-FFF2-40B4-BE49-F238E27FC236}">
                <a16:creationId xmlns:a16="http://schemas.microsoft.com/office/drawing/2014/main" id="{5C71B45A-A7BC-424C-B1CB-270CF381AB3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0287" y1="43696" x2="50287" y2="43696"/>
                        <a14:foregroundMark x1="46991" y1="36676" x2="46991" y2="36676"/>
                        <a14:foregroundMark x1="43696" y1="30372" x2="43696" y2="30372"/>
                        <a14:foregroundMark x1="41117" y1="26648" x2="41117" y2="26648"/>
                        <a14:foregroundMark x1="28223" y1="43266" x2="28223" y2="43266"/>
                        <a14:foregroundMark x1="23639" y1="43266" x2="23639" y2="43266"/>
                        <a14:foregroundMark x1="41117" y1="62034" x2="41117" y2="62034"/>
                        <a14:foregroundMark x1="38682" y1="64900" x2="38682" y2="64900"/>
                        <a14:foregroundMark x1="61891" y1="66189" x2="61891" y2="66189"/>
                        <a14:foregroundMark x1="69484" y1="52436" x2="69484" y2="52436"/>
                        <a14:foregroundMark x1="71060" y1="34957" x2="71060" y2="34957"/>
                        <a14:foregroundMark x1="71920" y1="37106" x2="71920" y2="37106"/>
                        <a14:foregroundMark x1="71060" y1="70774" x2="71060" y2="70774"/>
                        <a14:foregroundMark x1="71920" y1="61605" x2="71920" y2="61605"/>
                        <a14:foregroundMark x1="70630" y1="63754" x2="70630" y2="63754"/>
                        <a14:foregroundMark x1="70630" y1="63754" x2="70630" y2="63754"/>
                        <a14:foregroundMark x1="70630" y1="63754" x2="70630" y2="63754"/>
                        <a14:foregroundMark x1="75215" y1="59885" x2="75215" y2="59885"/>
                        <a14:foregroundMark x1="75215" y1="59885" x2="75215" y2="59885"/>
                      </a14:backgroundRemoval>
                    </a14:imgEffect>
                  </a14:imgLayer>
                </a14:imgProps>
              </a:ext>
              <a:ext uri="{28A0092B-C50C-407E-A947-70E740481C1C}">
                <a14:useLocalDpi xmlns:a14="http://schemas.microsoft.com/office/drawing/2010/main" val="0"/>
              </a:ext>
            </a:extLst>
          </a:blip>
          <a:srcRect/>
          <a:stretch>
            <a:fillRect/>
          </a:stretch>
        </p:blipFill>
        <p:spPr bwMode="auto">
          <a:xfrm>
            <a:off x="1965421" y="1091445"/>
            <a:ext cx="2527699" cy="25276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algn="l">
              <a:buClrTx/>
              <a:buSzTx/>
              <a:buFontTx/>
            </a:pPr>
            <a:r>
              <a:rPr lang="en-US" altLang="zh-CN" dirty="0"/>
              <a:t>02 </a:t>
            </a:r>
            <a:r>
              <a:rPr lang="zh-CN" altLang="en-US" dirty="0">
                <a:sym typeface="+mn-ea"/>
              </a:rPr>
              <a:t>项目主要内容——模型应用</a:t>
            </a:r>
          </a:p>
        </p:txBody>
      </p:sp>
      <p:grpSp>
        <p:nvGrpSpPr>
          <p:cNvPr id="3" name="组合 2">
            <a:extLst>
              <a:ext uri="{FF2B5EF4-FFF2-40B4-BE49-F238E27FC236}">
                <a16:creationId xmlns:a16="http://schemas.microsoft.com/office/drawing/2014/main" id="{DEF44122-C315-447D-9924-97AC251C1ECE}"/>
              </a:ext>
            </a:extLst>
          </p:cNvPr>
          <p:cNvGrpSpPr/>
          <p:nvPr/>
        </p:nvGrpSpPr>
        <p:grpSpPr>
          <a:xfrm>
            <a:off x="2883865" y="4022582"/>
            <a:ext cx="2090784" cy="2173759"/>
            <a:chOff x="1589653" y="4643613"/>
            <a:chExt cx="1723840" cy="1849407"/>
          </a:xfrm>
        </p:grpSpPr>
        <p:pic>
          <p:nvPicPr>
            <p:cNvPr id="83" name="图片 82"/>
            <p:cNvPicPr>
              <a:picLocks noChangeAspect="1"/>
            </p:cNvPicPr>
            <p:nvPr/>
          </p:nvPicPr>
          <p:blipFill>
            <a:blip r:embed="rId5"/>
            <a:stretch>
              <a:fillRect/>
            </a:stretch>
          </p:blipFill>
          <p:spPr>
            <a:xfrm>
              <a:off x="1758620" y="4643613"/>
              <a:ext cx="1554873" cy="1554873"/>
            </a:xfrm>
            <a:prstGeom prst="rect">
              <a:avLst/>
            </a:prstGeom>
            <a:ln>
              <a:noFill/>
            </a:ln>
            <a:effectLst>
              <a:outerShdw blurRad="190500" algn="tl" rotWithShape="0">
                <a:srgbClr val="000000">
                  <a:alpha val="70000"/>
                </a:srgbClr>
              </a:outerShdw>
            </a:effectLst>
          </p:spPr>
        </p:pic>
        <p:pic>
          <p:nvPicPr>
            <p:cNvPr id="84" name="图片 83"/>
            <p:cNvPicPr>
              <a:picLocks noChangeAspect="1"/>
            </p:cNvPicPr>
            <p:nvPr/>
          </p:nvPicPr>
          <p:blipFill>
            <a:blip r:embed="rId6"/>
            <a:stretch>
              <a:fillRect/>
            </a:stretch>
          </p:blipFill>
          <p:spPr>
            <a:xfrm>
              <a:off x="1674139" y="4790883"/>
              <a:ext cx="1554868" cy="1554868"/>
            </a:xfrm>
            <a:prstGeom prst="rect">
              <a:avLst/>
            </a:prstGeom>
            <a:ln>
              <a:noFill/>
            </a:ln>
            <a:effectLst>
              <a:outerShdw blurRad="190500" algn="tl" rotWithShape="0">
                <a:srgbClr val="000000">
                  <a:alpha val="70000"/>
                </a:srgbClr>
              </a:outerShdw>
            </a:effectLst>
          </p:spPr>
        </p:pic>
        <p:pic>
          <p:nvPicPr>
            <p:cNvPr id="93" name="图片 92"/>
            <p:cNvPicPr>
              <a:picLocks noChangeAspect="1"/>
            </p:cNvPicPr>
            <p:nvPr/>
          </p:nvPicPr>
          <p:blipFill>
            <a:blip r:embed="rId7"/>
            <a:stretch>
              <a:fillRect/>
            </a:stretch>
          </p:blipFill>
          <p:spPr>
            <a:xfrm>
              <a:off x="1589653" y="4938156"/>
              <a:ext cx="1554864" cy="1554864"/>
            </a:xfrm>
            <a:prstGeom prst="rect">
              <a:avLst/>
            </a:prstGeom>
            <a:ln>
              <a:noFill/>
            </a:ln>
            <a:effectLst>
              <a:outerShdw blurRad="292100" dist="139700" dir="2700000" algn="tl" rotWithShape="0">
                <a:srgbClr val="333333">
                  <a:alpha val="65000"/>
                </a:srgbClr>
              </a:outerShdw>
            </a:effectLst>
          </p:spPr>
        </p:pic>
      </p:grpSp>
      <p:sp>
        <p:nvSpPr>
          <p:cNvPr id="8" name="箭头: 右 7"/>
          <p:cNvSpPr/>
          <p:nvPr/>
        </p:nvSpPr>
        <p:spPr>
          <a:xfrm>
            <a:off x="5342635" y="3091335"/>
            <a:ext cx="1525900" cy="93124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nvGrpSpPr>
          <p:cNvPr id="94" name="组合 93"/>
          <p:cNvGrpSpPr/>
          <p:nvPr/>
        </p:nvGrpSpPr>
        <p:grpSpPr>
          <a:xfrm>
            <a:off x="7027667" y="537616"/>
            <a:ext cx="6961907" cy="7021575"/>
            <a:chOff x="4038600" y="2259880"/>
            <a:chExt cx="2647060" cy="2669747"/>
          </a:xfrm>
          <a:solidFill>
            <a:srgbClr val="A6A6A6">
              <a:alpha val="20000"/>
            </a:srgbClr>
          </a:solidFill>
        </p:grpSpPr>
        <p:sp>
          <p:nvSpPr>
            <p:cNvPr id="103"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4"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3"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2"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3"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5"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6"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7"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8"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9"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0"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1"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2"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3"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4"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5"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6"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7"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8"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9"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0"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1"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2"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3"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4"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5"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6"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7"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8"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9"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0"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1"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2"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3"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4"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5"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6"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73" name="图片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5724" y="1766075"/>
            <a:ext cx="4116356" cy="4022802"/>
          </a:xfrm>
          <a:prstGeom prst="rect">
            <a:avLst/>
          </a:prstGeom>
        </p:spPr>
      </p:pic>
      <p:grpSp>
        <p:nvGrpSpPr>
          <p:cNvPr id="5" name="组合 4">
            <a:extLst>
              <a:ext uri="{FF2B5EF4-FFF2-40B4-BE49-F238E27FC236}">
                <a16:creationId xmlns:a16="http://schemas.microsoft.com/office/drawing/2014/main" id="{464509C7-2154-431D-B0EF-E857877EBC27}"/>
              </a:ext>
            </a:extLst>
          </p:cNvPr>
          <p:cNvGrpSpPr/>
          <p:nvPr/>
        </p:nvGrpSpPr>
        <p:grpSpPr>
          <a:xfrm>
            <a:off x="652832" y="3413820"/>
            <a:ext cx="1783479" cy="2006859"/>
            <a:chOff x="2153335" y="1298161"/>
            <a:chExt cx="2109775" cy="2374023"/>
          </a:xfrm>
        </p:grpSpPr>
        <p:pic>
          <p:nvPicPr>
            <p:cNvPr id="7" name="图片 6"/>
            <p:cNvPicPr>
              <a:picLocks noChangeAspect="1"/>
            </p:cNvPicPr>
            <p:nvPr/>
          </p:nvPicPr>
          <p:blipFill>
            <a:blip r:embed="rId9"/>
            <a:stretch>
              <a:fillRect/>
            </a:stretch>
          </p:blipFill>
          <p:spPr>
            <a:xfrm>
              <a:off x="2297618" y="1298161"/>
              <a:ext cx="1965492" cy="2258225"/>
            </a:xfrm>
            <a:prstGeom prst="rect">
              <a:avLst/>
            </a:prstGeom>
            <a:ln>
              <a:noFill/>
            </a:ln>
            <a:effectLst>
              <a:outerShdw blurRad="292100" dist="139700" dir="2700000" algn="tl" rotWithShape="0">
                <a:srgbClr val="333333">
                  <a:alpha val="65000"/>
                </a:srgbClr>
              </a:outerShdw>
            </a:effectLst>
          </p:spPr>
        </p:pic>
        <p:pic>
          <p:nvPicPr>
            <p:cNvPr id="51" name="图片 50">
              <a:extLst>
                <a:ext uri="{FF2B5EF4-FFF2-40B4-BE49-F238E27FC236}">
                  <a16:creationId xmlns:a16="http://schemas.microsoft.com/office/drawing/2014/main" id="{8DE4642A-E7E6-49EC-ADD0-C5356266D73E}"/>
                </a:ext>
              </a:extLst>
            </p:cNvPr>
            <p:cNvPicPr>
              <a:picLocks noChangeAspect="1"/>
            </p:cNvPicPr>
            <p:nvPr/>
          </p:nvPicPr>
          <p:blipFill>
            <a:blip r:embed="rId9"/>
            <a:stretch>
              <a:fillRect/>
            </a:stretch>
          </p:blipFill>
          <p:spPr>
            <a:xfrm>
              <a:off x="2153335" y="1413959"/>
              <a:ext cx="1965492" cy="2258225"/>
            </a:xfrm>
            <a:prstGeom prst="rect">
              <a:avLst/>
            </a:prstGeom>
            <a:ln>
              <a:noFill/>
            </a:ln>
            <a:effectLst>
              <a:outerShdw blurRad="292100" dist="139700" dir="2700000" algn="tl" rotWithShape="0">
                <a:srgbClr val="333333">
                  <a:alpha val="65000"/>
                </a:srgbClr>
              </a:outerShdw>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03 </a:t>
            </a:r>
            <a:r>
              <a:rPr lang="zh-CN" altLang="en-US" noProof="0" dirty="0">
                <a:ln>
                  <a:noFill/>
                </a:ln>
                <a:solidFill>
                  <a:srgbClr val="000000"/>
                </a:solidFill>
                <a:effectLst/>
                <a:uLnTx/>
                <a:uFillTx/>
                <a:latin typeface="Arial" panose="020B0604020202090204"/>
                <a:ea typeface="微软雅黑"/>
                <a:sym typeface="+mn-ea"/>
              </a:rPr>
              <a:t>项目优势和风险——优势</a:t>
            </a:r>
          </a:p>
        </p:txBody>
      </p:sp>
      <p:grpSp>
        <p:nvGrpSpPr>
          <p:cNvPr id="26" name="íṩļíḋe"/>
          <p:cNvGrpSpPr/>
          <p:nvPr/>
        </p:nvGrpSpPr>
        <p:grpSpPr>
          <a:xfrm>
            <a:off x="8055209" y="4418355"/>
            <a:ext cx="2744871" cy="1645920"/>
            <a:chOff x="913897" y="4286277"/>
            <a:chExt cx="1828978" cy="1646196"/>
          </a:xfrm>
        </p:grpSpPr>
        <p:sp>
          <p:nvSpPr>
            <p:cNvPr id="27" name="iṣḻíďé"/>
            <p:cNvSpPr txBox="1"/>
            <p:nvPr/>
          </p:nvSpPr>
          <p:spPr>
            <a:xfrm>
              <a:off x="913897" y="4732757"/>
              <a:ext cx="1828978" cy="119971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gn="just">
                <a:lnSpc>
                  <a:spcPct val="125000"/>
                </a:lnSpc>
                <a:spcBef>
                  <a:spcPct val="0"/>
                </a:spcBef>
                <a:spcAft>
                  <a:spcPts val="500"/>
                </a:spcAft>
                <a:buFont typeface="Wingdings" panose="05000000000000000000" pitchFamily="2" charset="2"/>
                <a:buChar char="l"/>
              </a:pPr>
              <a:r>
                <a:rPr lang="zh-CN" altLang="en-US" sz="2000" dirty="0"/>
                <a:t>社会学研究新思路</a:t>
              </a:r>
              <a:endParaRPr lang="en-US" altLang="zh-CN" sz="2000" dirty="0"/>
            </a:p>
            <a:p>
              <a:pPr marL="342900" indent="-342900" algn="just">
                <a:lnSpc>
                  <a:spcPct val="125000"/>
                </a:lnSpc>
                <a:spcBef>
                  <a:spcPct val="0"/>
                </a:spcBef>
                <a:spcAft>
                  <a:spcPts val="500"/>
                </a:spcAft>
                <a:buFont typeface="Wingdings" panose="05000000000000000000" pitchFamily="2" charset="2"/>
                <a:buChar char="l"/>
              </a:pPr>
              <a:r>
                <a:rPr lang="zh-CN" altLang="en-US" sz="2000" dirty="0"/>
                <a:t>公共卫生决策科学依据</a:t>
              </a:r>
            </a:p>
          </p:txBody>
        </p:sp>
        <p:sp>
          <p:nvSpPr>
            <p:cNvPr id="28" name="iṥlíḋê"/>
            <p:cNvSpPr/>
            <p:nvPr/>
          </p:nvSpPr>
          <p:spPr>
            <a:xfrm>
              <a:off x="913897" y="4286277"/>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altLang="en-US" sz="2000" b="1" dirty="0"/>
                <a:t>应用前景</a:t>
              </a:r>
            </a:p>
          </p:txBody>
        </p:sp>
      </p:grpSp>
      <p:grpSp>
        <p:nvGrpSpPr>
          <p:cNvPr id="29" name="íṩļíḋe"/>
          <p:cNvGrpSpPr/>
          <p:nvPr/>
        </p:nvGrpSpPr>
        <p:grpSpPr>
          <a:xfrm>
            <a:off x="644325" y="1816224"/>
            <a:ext cx="3515389" cy="1722444"/>
            <a:chOff x="913897" y="4286278"/>
            <a:chExt cx="1828978" cy="1722231"/>
          </a:xfrm>
        </p:grpSpPr>
        <p:sp>
          <p:nvSpPr>
            <p:cNvPr id="30" name="iṣḻíďé"/>
            <p:cNvSpPr txBox="1"/>
            <p:nvPr/>
          </p:nvSpPr>
          <p:spPr>
            <a:xfrm>
              <a:off x="913897" y="4733039"/>
              <a:ext cx="1828978" cy="127547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5000"/>
                </a:lnSpc>
                <a:spcBef>
                  <a:spcPct val="0"/>
                </a:spcBef>
                <a:spcAft>
                  <a:spcPts val="500"/>
                </a:spcAft>
              </a:pPr>
              <a:r>
                <a:rPr lang="zh-CN" altLang="en-US" sz="2000" dirty="0"/>
                <a:t>公共卫生、地理信息、统计、计算机等多个领域交叉</a:t>
              </a:r>
              <a:endParaRPr lang="en-US" altLang="zh-CN" sz="2000" dirty="0"/>
            </a:p>
            <a:p>
              <a:pPr algn="just">
                <a:lnSpc>
                  <a:spcPct val="125000"/>
                </a:lnSpc>
                <a:spcBef>
                  <a:spcPct val="0"/>
                </a:spcBef>
                <a:spcAft>
                  <a:spcPts val="500"/>
                </a:spcAft>
              </a:pPr>
              <a:r>
                <a:rPr lang="zh-CN" altLang="en-US" sz="2000" dirty="0"/>
                <a:t>这些领域的交叉研究较为有限</a:t>
              </a:r>
              <a:endParaRPr lang="zh-CN" altLang="en-US" sz="2000" dirty="0">
                <a:solidFill>
                  <a:srgbClr val="000000"/>
                </a:solidFill>
              </a:endParaRPr>
            </a:p>
            <a:p>
              <a:pPr algn="just">
                <a:lnSpc>
                  <a:spcPct val="125000"/>
                </a:lnSpc>
                <a:spcBef>
                  <a:spcPct val="0"/>
                </a:spcBef>
                <a:spcAft>
                  <a:spcPts val="500"/>
                </a:spcAft>
              </a:pPr>
              <a:endParaRPr lang="zh-CN" altLang="en-US" sz="2000" dirty="0"/>
            </a:p>
          </p:txBody>
        </p:sp>
        <p:sp>
          <p:nvSpPr>
            <p:cNvPr id="31" name="iṥlíḋê"/>
            <p:cNvSpPr/>
            <p:nvPr/>
          </p:nvSpPr>
          <p:spPr>
            <a:xfrm>
              <a:off x="913897" y="4286278"/>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altLang="en-US" sz="2000" b="1" dirty="0"/>
                <a:t>学科交叉</a:t>
              </a:r>
            </a:p>
          </p:txBody>
        </p:sp>
      </p:grpSp>
      <p:grpSp>
        <p:nvGrpSpPr>
          <p:cNvPr id="32" name="íṩļíḋe"/>
          <p:cNvGrpSpPr/>
          <p:nvPr/>
        </p:nvGrpSpPr>
        <p:grpSpPr>
          <a:xfrm>
            <a:off x="7958107" y="1802192"/>
            <a:ext cx="2963893" cy="1780471"/>
            <a:chOff x="913897" y="4286277"/>
            <a:chExt cx="1887698" cy="1117425"/>
          </a:xfrm>
        </p:grpSpPr>
        <p:sp>
          <p:nvSpPr>
            <p:cNvPr id="33" name="iṣḻíďé"/>
            <p:cNvSpPr txBox="1"/>
            <p:nvPr/>
          </p:nvSpPr>
          <p:spPr>
            <a:xfrm>
              <a:off x="972617" y="4603116"/>
              <a:ext cx="1828978" cy="800586"/>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gn="just">
                <a:lnSpc>
                  <a:spcPct val="125000"/>
                </a:lnSpc>
                <a:spcBef>
                  <a:spcPct val="0"/>
                </a:spcBef>
                <a:spcAft>
                  <a:spcPts val="500"/>
                </a:spcAft>
                <a:buFont typeface="Wingdings" panose="05000000000000000000" pitchFamily="2" charset="2"/>
                <a:buChar char="l"/>
              </a:pPr>
              <a:r>
                <a:rPr lang="zh-CN" altLang="en-US" sz="2000" dirty="0">
                  <a:solidFill>
                    <a:srgbClr val="000000"/>
                  </a:solidFill>
                </a:rPr>
                <a:t>大语言模型数据挖掘</a:t>
              </a:r>
              <a:endParaRPr lang="en-US" altLang="zh-CN" sz="2000" dirty="0">
                <a:solidFill>
                  <a:srgbClr val="000000"/>
                </a:solidFill>
              </a:endParaRPr>
            </a:p>
            <a:p>
              <a:pPr marL="342900" indent="-342900" algn="just">
                <a:lnSpc>
                  <a:spcPct val="125000"/>
                </a:lnSpc>
                <a:spcBef>
                  <a:spcPct val="0"/>
                </a:spcBef>
                <a:spcAft>
                  <a:spcPts val="500"/>
                </a:spcAft>
                <a:buFont typeface="Wingdings" panose="05000000000000000000" pitchFamily="2" charset="2"/>
                <a:buChar char="l"/>
              </a:pPr>
              <a:r>
                <a:rPr lang="zh-CN" altLang="en-US" sz="2000" dirty="0">
                  <a:solidFill>
                    <a:srgbClr val="000000"/>
                  </a:solidFill>
                </a:rPr>
                <a:t>基于计算机视觉的社会学研究</a:t>
              </a:r>
              <a:endParaRPr lang="en-US" altLang="zh-CN" sz="2000" dirty="0">
                <a:solidFill>
                  <a:srgbClr val="000000"/>
                </a:solidFill>
              </a:endParaRPr>
            </a:p>
          </p:txBody>
        </p:sp>
        <p:sp>
          <p:nvSpPr>
            <p:cNvPr id="34" name="iṥlíḋê"/>
            <p:cNvSpPr/>
            <p:nvPr/>
          </p:nvSpPr>
          <p:spPr>
            <a:xfrm>
              <a:off x="913897" y="4286277"/>
              <a:ext cx="1828978" cy="280424"/>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altLang="en-US" sz="2000" b="1" dirty="0">
                  <a:solidFill>
                    <a:srgbClr val="000000"/>
                  </a:solidFill>
                </a:rPr>
                <a:t>创新性</a:t>
              </a:r>
            </a:p>
          </p:txBody>
        </p:sp>
      </p:grpSp>
      <p:grpSp>
        <p:nvGrpSpPr>
          <p:cNvPr id="35" name="íṩļíḋe"/>
          <p:cNvGrpSpPr/>
          <p:nvPr/>
        </p:nvGrpSpPr>
        <p:grpSpPr>
          <a:xfrm>
            <a:off x="771267" y="4445076"/>
            <a:ext cx="3263211" cy="1619199"/>
            <a:chOff x="913897" y="4286277"/>
            <a:chExt cx="1828978" cy="1619162"/>
          </a:xfrm>
        </p:grpSpPr>
        <p:sp>
          <p:nvSpPr>
            <p:cNvPr id="36" name="iṣḻíďé"/>
            <p:cNvSpPr txBox="1"/>
            <p:nvPr/>
          </p:nvSpPr>
          <p:spPr>
            <a:xfrm>
              <a:off x="913897" y="4733039"/>
              <a:ext cx="1828978" cy="117240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5000"/>
                </a:lnSpc>
                <a:spcBef>
                  <a:spcPct val="0"/>
                </a:spcBef>
                <a:spcAft>
                  <a:spcPts val="500"/>
                </a:spcAft>
              </a:pPr>
              <a:r>
                <a:rPr lang="zh-CN" altLang="en-US" sz="2000" dirty="0">
                  <a:solidFill>
                    <a:srgbClr val="000000"/>
                  </a:solidFill>
                </a:rPr>
                <a:t>本项目与斯坦福大学的团队进行合作，获得印度地区</a:t>
              </a:r>
              <a:r>
                <a:rPr lang="en-US" altLang="zh-CN" sz="2000" dirty="0">
                  <a:solidFill>
                    <a:srgbClr val="000000"/>
                  </a:solidFill>
                </a:rPr>
                <a:t>9</a:t>
              </a:r>
              <a:r>
                <a:rPr lang="zh-CN" altLang="en-US" sz="2000" dirty="0">
                  <a:solidFill>
                    <a:srgbClr val="000000"/>
                  </a:solidFill>
                </a:rPr>
                <a:t>万多个村庄级采样数据</a:t>
              </a:r>
            </a:p>
          </p:txBody>
        </p:sp>
        <p:sp>
          <p:nvSpPr>
            <p:cNvPr id="37" name="iṥlíḋê"/>
            <p:cNvSpPr/>
            <p:nvPr/>
          </p:nvSpPr>
          <p:spPr>
            <a:xfrm>
              <a:off x="913897" y="4286277"/>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altLang="en-US" sz="2000" b="1" dirty="0">
                  <a:solidFill>
                    <a:srgbClr val="000000"/>
                  </a:solidFill>
                </a:rPr>
                <a:t>数据支持</a:t>
              </a:r>
            </a:p>
          </p:txBody>
        </p:sp>
      </p:grpSp>
      <p:grpSp>
        <p:nvGrpSpPr>
          <p:cNvPr id="3" name="组合 2">
            <a:extLst>
              <a:ext uri="{FF2B5EF4-FFF2-40B4-BE49-F238E27FC236}">
                <a16:creationId xmlns:a16="http://schemas.microsoft.com/office/drawing/2014/main" id="{6E6FDD1C-E503-48D5-81A0-DB3E042093DA}"/>
              </a:ext>
            </a:extLst>
          </p:cNvPr>
          <p:cNvGrpSpPr/>
          <p:nvPr/>
        </p:nvGrpSpPr>
        <p:grpSpPr>
          <a:xfrm>
            <a:off x="4581326" y="2328226"/>
            <a:ext cx="3029348" cy="2733470"/>
            <a:chOff x="4124522" y="1715023"/>
            <a:chExt cx="3942957" cy="3427953"/>
          </a:xfrm>
        </p:grpSpPr>
        <p:sp>
          <p:nvSpPr>
            <p:cNvPr id="6" name="椭圆 4"/>
            <p:cNvSpPr/>
            <p:nvPr/>
          </p:nvSpPr>
          <p:spPr>
            <a:xfrm>
              <a:off x="4382836" y="1715024"/>
              <a:ext cx="3427953" cy="3427952"/>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27884" y="1717993"/>
              <a:ext cx="1098244" cy="10982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6969235" y="1715023"/>
              <a:ext cx="1098244" cy="10982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969235" y="4044732"/>
              <a:ext cx="1098244" cy="1098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124522" y="4041764"/>
              <a:ext cx="1098244" cy="10982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a:grpSpLocks noChangeAspect="1"/>
            </p:cNvGrpSpPr>
            <p:nvPr/>
          </p:nvGrpSpPr>
          <p:grpSpPr>
            <a:xfrm>
              <a:off x="4443950" y="4374885"/>
              <a:ext cx="459388" cy="432000"/>
              <a:chOff x="2523162" y="5696378"/>
              <a:chExt cx="523125" cy="491937"/>
            </a:xfrm>
            <a:solidFill>
              <a:schemeClr val="bg1"/>
            </a:solidFill>
          </p:grpSpPr>
          <p:sp>
            <p:nvSpPr>
              <p:cNvPr id="21" name="任意多边形: 形状 20"/>
              <p:cNvSpPr/>
              <p:nvPr/>
            </p:nvSpPr>
            <p:spPr>
              <a:xfrm>
                <a:off x="2523162" y="5696378"/>
                <a:ext cx="523125" cy="472500"/>
              </a:xfrm>
              <a:custGeom>
                <a:avLst/>
                <a:gdLst>
                  <a:gd name="connsiteX0" fmla="*/ 21689 w 523125"/>
                  <a:gd name="connsiteY0" fmla="*/ 191899 h 472500"/>
                  <a:gd name="connsiteX1" fmla="*/ 291 w 523125"/>
                  <a:gd name="connsiteY1" fmla="*/ 219000 h 472500"/>
                  <a:gd name="connsiteX2" fmla="*/ 13893 w 523125"/>
                  <a:gd name="connsiteY2" fmla="*/ 250725 h 472500"/>
                  <a:gd name="connsiteX3" fmla="*/ 123445 w 523125"/>
                  <a:gd name="connsiteY3" fmla="*/ 330443 h 472500"/>
                  <a:gd name="connsiteX4" fmla="*/ 512566 w 523125"/>
                  <a:gd name="connsiteY4" fmla="*/ 24314 h 472500"/>
                  <a:gd name="connsiteX5" fmla="*/ 168501 w 523125"/>
                  <a:gd name="connsiteY5" fmla="*/ 363265 h 472500"/>
                  <a:gd name="connsiteX6" fmla="*/ 318267 w 523125"/>
                  <a:gd name="connsiteY6" fmla="*/ 472244 h 472500"/>
                  <a:gd name="connsiteX7" fmla="*/ 351410 w 523125"/>
                  <a:gd name="connsiteY7" fmla="*/ 477812 h 472500"/>
                  <a:gd name="connsiteX8" fmla="*/ 375777 w 523125"/>
                  <a:gd name="connsiteY8" fmla="*/ 454727 h 472500"/>
                  <a:gd name="connsiteX9" fmla="*/ 535988 w 523125"/>
                  <a:gd name="connsiteY9" fmla="*/ 16230 h 472500"/>
                  <a:gd name="connsiteX10" fmla="*/ 533103 w 523125"/>
                  <a:gd name="connsiteY10" fmla="*/ 3473 h 472500"/>
                  <a:gd name="connsiteX11" fmla="*/ 520312 w 523125"/>
                  <a:gd name="connsiteY11" fmla="*/ 807 h 472500"/>
                  <a:gd name="connsiteX12" fmla="*/ 21689 w 523125"/>
                  <a:gd name="connsiteY12" fmla="*/ 191899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125" h="472500">
                    <a:moveTo>
                      <a:pt x="21689" y="191899"/>
                    </a:moveTo>
                    <a:cubicBezTo>
                      <a:pt x="10130" y="196337"/>
                      <a:pt x="1928" y="206732"/>
                      <a:pt x="291" y="219000"/>
                    </a:cubicBezTo>
                    <a:cubicBezTo>
                      <a:pt x="-1329" y="231285"/>
                      <a:pt x="3886" y="243452"/>
                      <a:pt x="13893" y="250725"/>
                    </a:cubicBezTo>
                    <a:lnTo>
                      <a:pt x="123445" y="330443"/>
                    </a:lnTo>
                    <a:lnTo>
                      <a:pt x="512566" y="24314"/>
                    </a:lnTo>
                    <a:lnTo>
                      <a:pt x="168501" y="363265"/>
                    </a:lnTo>
                    <a:lnTo>
                      <a:pt x="318267" y="472244"/>
                    </a:lnTo>
                    <a:cubicBezTo>
                      <a:pt x="327801" y="479179"/>
                      <a:pt x="340087" y="481255"/>
                      <a:pt x="351410" y="477812"/>
                    </a:cubicBezTo>
                    <a:cubicBezTo>
                      <a:pt x="362716" y="474370"/>
                      <a:pt x="371727" y="465797"/>
                      <a:pt x="375777" y="454727"/>
                    </a:cubicBezTo>
                    <a:lnTo>
                      <a:pt x="535988" y="16230"/>
                    </a:lnTo>
                    <a:cubicBezTo>
                      <a:pt x="537608" y="11775"/>
                      <a:pt x="536478" y="6797"/>
                      <a:pt x="533103" y="3473"/>
                    </a:cubicBezTo>
                    <a:cubicBezTo>
                      <a:pt x="529728" y="149"/>
                      <a:pt x="524750" y="-898"/>
                      <a:pt x="520312" y="807"/>
                    </a:cubicBezTo>
                    <a:lnTo>
                      <a:pt x="21689" y="191899"/>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22" name="任意多边形: 形状 21"/>
              <p:cNvSpPr/>
              <p:nvPr/>
            </p:nvSpPr>
            <p:spPr>
              <a:xfrm>
                <a:off x="2620603" y="6053315"/>
                <a:ext cx="118125" cy="135000"/>
              </a:xfrm>
              <a:custGeom>
                <a:avLst/>
                <a:gdLst>
                  <a:gd name="connsiteX0" fmla="*/ 0 w 118125"/>
                  <a:gd name="connsiteY0" fmla="*/ 0 h 135000"/>
                  <a:gd name="connsiteX1" fmla="*/ 928 w 118125"/>
                  <a:gd name="connsiteY1" fmla="*/ 5079 h 135000"/>
                  <a:gd name="connsiteX2" fmla="*/ 22191 w 118125"/>
                  <a:gd name="connsiteY2" fmla="*/ 121331 h 135000"/>
                  <a:gd name="connsiteX3" fmla="*/ 37581 w 118125"/>
                  <a:gd name="connsiteY3" fmla="*/ 140704 h 135000"/>
                  <a:gd name="connsiteX4" fmla="*/ 62235 w 118125"/>
                  <a:gd name="connsiteY4" fmla="*/ 138696 h 135000"/>
                  <a:gd name="connsiteX5" fmla="*/ 129482 w 118125"/>
                  <a:gd name="connsiteY5" fmla="*/ 92762 h 135000"/>
                  <a:gd name="connsiteX6" fmla="*/ 0 w 118125"/>
                  <a:gd name="connsiteY6" fmla="*/ 0 h 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25" h="135000">
                    <a:moveTo>
                      <a:pt x="0" y="0"/>
                    </a:moveTo>
                    <a:lnTo>
                      <a:pt x="928" y="5079"/>
                    </a:lnTo>
                    <a:lnTo>
                      <a:pt x="22191" y="121331"/>
                    </a:lnTo>
                    <a:cubicBezTo>
                      <a:pt x="23777" y="129971"/>
                      <a:pt x="29548" y="137211"/>
                      <a:pt x="37581" y="140704"/>
                    </a:cubicBezTo>
                    <a:cubicBezTo>
                      <a:pt x="45613" y="144180"/>
                      <a:pt x="54877" y="143438"/>
                      <a:pt x="62235" y="138696"/>
                    </a:cubicBezTo>
                    <a:cubicBezTo>
                      <a:pt x="91851" y="119593"/>
                      <a:pt x="130528" y="94247"/>
                      <a:pt x="129482" y="92762"/>
                    </a:cubicBezTo>
                    <a:lnTo>
                      <a:pt x="0"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
          <p:nvSpPr>
            <p:cNvPr id="23" name="图形 273"/>
            <p:cNvSpPr>
              <a:spLocks noChangeAspect="1"/>
            </p:cNvSpPr>
            <p:nvPr/>
          </p:nvSpPr>
          <p:spPr>
            <a:xfrm>
              <a:off x="7328184" y="4377854"/>
              <a:ext cx="376258" cy="432000"/>
            </a:xfrm>
            <a:custGeom>
              <a:avLst/>
              <a:gdLst>
                <a:gd name="connsiteX0" fmla="*/ 162426 w 455625"/>
                <a:gd name="connsiteY0" fmla="*/ 536793 h 523125"/>
                <a:gd name="connsiteX1" fmla="*/ 96513 w 455625"/>
                <a:gd name="connsiteY1" fmla="*/ 513658 h 523125"/>
                <a:gd name="connsiteX2" fmla="*/ 55861 w 455625"/>
                <a:gd name="connsiteY2" fmla="*/ 481055 h 523125"/>
                <a:gd name="connsiteX3" fmla="*/ 16896 w 455625"/>
                <a:gd name="connsiteY3" fmla="*/ 410231 h 523125"/>
                <a:gd name="connsiteX4" fmla="*/ 39458 w 455625"/>
                <a:gd name="connsiteY4" fmla="*/ 332572 h 523125"/>
                <a:gd name="connsiteX5" fmla="*/ 173901 w 455625"/>
                <a:gd name="connsiteY5" fmla="*/ 164750 h 523125"/>
                <a:gd name="connsiteX6" fmla="*/ 227024 w 455625"/>
                <a:gd name="connsiteY6" fmla="*/ 135540 h 523125"/>
                <a:gd name="connsiteX7" fmla="*/ 285226 w 455625"/>
                <a:gd name="connsiteY7" fmla="*/ 152499 h 523125"/>
                <a:gd name="connsiteX8" fmla="*/ 296009 w 455625"/>
                <a:gd name="connsiteY8" fmla="*/ 161105 h 523125"/>
                <a:gd name="connsiteX9" fmla="*/ 325203 w 455625"/>
                <a:gd name="connsiteY9" fmla="*/ 214295 h 523125"/>
                <a:gd name="connsiteX10" fmla="*/ 308328 w 455625"/>
                <a:gd name="connsiteY10" fmla="*/ 272463 h 523125"/>
                <a:gd name="connsiteX11" fmla="*/ 211296 w 455625"/>
                <a:gd name="connsiteY11" fmla="*/ 393542 h 523125"/>
                <a:gd name="connsiteX12" fmla="*/ 170239 w 455625"/>
                <a:gd name="connsiteY12" fmla="*/ 398081 h 523125"/>
                <a:gd name="connsiteX13" fmla="*/ 165683 w 455625"/>
                <a:gd name="connsiteY13" fmla="*/ 357024 h 523125"/>
                <a:gd name="connsiteX14" fmla="*/ 262714 w 455625"/>
                <a:gd name="connsiteY14" fmla="*/ 235929 h 523125"/>
                <a:gd name="connsiteX15" fmla="*/ 267153 w 455625"/>
                <a:gd name="connsiteY15" fmla="*/ 220674 h 523125"/>
                <a:gd name="connsiteX16" fmla="*/ 259474 w 455625"/>
                <a:gd name="connsiteY16" fmla="*/ 206702 h 523125"/>
                <a:gd name="connsiteX17" fmla="*/ 248708 w 455625"/>
                <a:gd name="connsiteY17" fmla="*/ 198095 h 523125"/>
                <a:gd name="connsiteX18" fmla="*/ 219464 w 455625"/>
                <a:gd name="connsiteY18" fmla="*/ 201318 h 523125"/>
                <a:gd name="connsiteX19" fmla="*/ 85004 w 455625"/>
                <a:gd name="connsiteY19" fmla="*/ 369140 h 523125"/>
                <a:gd name="connsiteX20" fmla="*/ 74913 w 455625"/>
                <a:gd name="connsiteY20" fmla="*/ 403818 h 523125"/>
                <a:gd name="connsiteX21" fmla="*/ 92311 w 455625"/>
                <a:gd name="connsiteY21" fmla="*/ 435493 h 523125"/>
                <a:gd name="connsiteX22" fmla="*/ 132963 w 455625"/>
                <a:gd name="connsiteY22" fmla="*/ 468095 h 523125"/>
                <a:gd name="connsiteX23" fmla="*/ 199315 w 455625"/>
                <a:gd name="connsiteY23" fmla="*/ 460738 h 523125"/>
                <a:gd name="connsiteX24" fmla="*/ 388433 w 455625"/>
                <a:gd name="connsiteY24" fmla="*/ 224673 h 523125"/>
                <a:gd name="connsiteX25" fmla="*/ 381093 w 455625"/>
                <a:gd name="connsiteY25" fmla="*/ 158321 h 523125"/>
                <a:gd name="connsiteX26" fmla="*/ 269397 w 455625"/>
                <a:gd name="connsiteY26" fmla="*/ 68833 h 523125"/>
                <a:gd name="connsiteX27" fmla="*/ 234702 w 455625"/>
                <a:gd name="connsiteY27" fmla="*/ 58725 h 523125"/>
                <a:gd name="connsiteX28" fmla="*/ 203044 w 455625"/>
                <a:gd name="connsiteY28" fmla="*/ 76123 h 523125"/>
                <a:gd name="connsiteX29" fmla="*/ 52013 w 455625"/>
                <a:gd name="connsiteY29" fmla="*/ 264735 h 523125"/>
                <a:gd name="connsiteX30" fmla="*/ 10956 w 455625"/>
                <a:gd name="connsiteY30" fmla="*/ 269291 h 523125"/>
                <a:gd name="connsiteX31" fmla="*/ 6400 w 455625"/>
                <a:gd name="connsiteY31" fmla="*/ 228217 h 523125"/>
                <a:gd name="connsiteX32" fmla="*/ 157482 w 455625"/>
                <a:gd name="connsiteY32" fmla="*/ 39639 h 523125"/>
                <a:gd name="connsiteX33" fmla="*/ 228306 w 455625"/>
                <a:gd name="connsiteY33" fmla="*/ 658 h 523125"/>
                <a:gd name="connsiteX34" fmla="*/ 305948 w 455625"/>
                <a:gd name="connsiteY34" fmla="*/ 23253 h 523125"/>
                <a:gd name="connsiteX35" fmla="*/ 417627 w 455625"/>
                <a:gd name="connsiteY35" fmla="*/ 112725 h 523125"/>
                <a:gd name="connsiteX36" fmla="*/ 434046 w 455625"/>
                <a:gd name="connsiteY36" fmla="*/ 261174 h 523125"/>
                <a:gd name="connsiteX37" fmla="*/ 244962 w 455625"/>
                <a:gd name="connsiteY37" fmla="*/ 497255 h 523125"/>
                <a:gd name="connsiteX38" fmla="*/ 162426 w 455625"/>
                <a:gd name="connsiteY38" fmla="*/ 536793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5625" h="523125">
                  <a:moveTo>
                    <a:pt x="162426" y="536793"/>
                  </a:moveTo>
                  <a:cubicBezTo>
                    <a:pt x="139274" y="536793"/>
                    <a:pt x="115953" y="529233"/>
                    <a:pt x="96513" y="513658"/>
                  </a:cubicBezTo>
                  <a:lnTo>
                    <a:pt x="55861" y="481055"/>
                  </a:lnTo>
                  <a:cubicBezTo>
                    <a:pt x="33839" y="463421"/>
                    <a:pt x="20001" y="438277"/>
                    <a:pt x="16896" y="410231"/>
                  </a:cubicBezTo>
                  <a:cubicBezTo>
                    <a:pt x="13842" y="382539"/>
                    <a:pt x="22060" y="354290"/>
                    <a:pt x="39458" y="332572"/>
                  </a:cubicBezTo>
                  <a:lnTo>
                    <a:pt x="173901" y="164750"/>
                  </a:lnTo>
                  <a:cubicBezTo>
                    <a:pt x="187131" y="148213"/>
                    <a:pt x="205998" y="137868"/>
                    <a:pt x="227024" y="135540"/>
                  </a:cubicBezTo>
                  <a:cubicBezTo>
                    <a:pt x="248219" y="133295"/>
                    <a:pt x="268739" y="139286"/>
                    <a:pt x="285226" y="152499"/>
                  </a:cubicBezTo>
                  <a:lnTo>
                    <a:pt x="296009" y="161105"/>
                  </a:lnTo>
                  <a:cubicBezTo>
                    <a:pt x="312546" y="174386"/>
                    <a:pt x="322941" y="193252"/>
                    <a:pt x="325203" y="214295"/>
                  </a:cubicBezTo>
                  <a:cubicBezTo>
                    <a:pt x="327565" y="235254"/>
                    <a:pt x="321541" y="255960"/>
                    <a:pt x="308328" y="272463"/>
                  </a:cubicBezTo>
                  <a:lnTo>
                    <a:pt x="211296" y="393542"/>
                  </a:lnTo>
                  <a:cubicBezTo>
                    <a:pt x="201171" y="406113"/>
                    <a:pt x="182794" y="408122"/>
                    <a:pt x="170239" y="398081"/>
                  </a:cubicBezTo>
                  <a:cubicBezTo>
                    <a:pt x="157651" y="387973"/>
                    <a:pt x="155609" y="369596"/>
                    <a:pt x="165683" y="357024"/>
                  </a:cubicBezTo>
                  <a:lnTo>
                    <a:pt x="262714" y="235929"/>
                  </a:lnTo>
                  <a:cubicBezTo>
                    <a:pt x="266174" y="231592"/>
                    <a:pt x="267777" y="226175"/>
                    <a:pt x="267153" y="220674"/>
                  </a:cubicBezTo>
                  <a:cubicBezTo>
                    <a:pt x="266545" y="215105"/>
                    <a:pt x="263828" y="210161"/>
                    <a:pt x="259474" y="206702"/>
                  </a:cubicBezTo>
                  <a:lnTo>
                    <a:pt x="248708" y="198095"/>
                  </a:lnTo>
                  <a:cubicBezTo>
                    <a:pt x="239748" y="190873"/>
                    <a:pt x="226619" y="192324"/>
                    <a:pt x="219464" y="201318"/>
                  </a:cubicBezTo>
                  <a:lnTo>
                    <a:pt x="85004" y="369140"/>
                  </a:lnTo>
                  <a:cubicBezTo>
                    <a:pt x="77224" y="378827"/>
                    <a:pt x="73546" y="391449"/>
                    <a:pt x="74913" y="403818"/>
                  </a:cubicBezTo>
                  <a:cubicBezTo>
                    <a:pt x="76296" y="416373"/>
                    <a:pt x="82456" y="427612"/>
                    <a:pt x="92311" y="435493"/>
                  </a:cubicBezTo>
                  <a:lnTo>
                    <a:pt x="132963" y="468095"/>
                  </a:lnTo>
                  <a:cubicBezTo>
                    <a:pt x="153246" y="484329"/>
                    <a:pt x="183031" y="481106"/>
                    <a:pt x="199315" y="460738"/>
                  </a:cubicBezTo>
                  <a:lnTo>
                    <a:pt x="388433" y="224673"/>
                  </a:lnTo>
                  <a:cubicBezTo>
                    <a:pt x="404718" y="204339"/>
                    <a:pt x="401444" y="174572"/>
                    <a:pt x="381093" y="158321"/>
                  </a:cubicBezTo>
                  <a:lnTo>
                    <a:pt x="269397" y="68833"/>
                  </a:lnTo>
                  <a:cubicBezTo>
                    <a:pt x="259525" y="60918"/>
                    <a:pt x="247173" y="57240"/>
                    <a:pt x="234702" y="58725"/>
                  </a:cubicBezTo>
                  <a:cubicBezTo>
                    <a:pt x="222164" y="60092"/>
                    <a:pt x="210925" y="66268"/>
                    <a:pt x="203044" y="76123"/>
                  </a:cubicBezTo>
                  <a:lnTo>
                    <a:pt x="52013" y="264735"/>
                  </a:lnTo>
                  <a:cubicBezTo>
                    <a:pt x="41888" y="277340"/>
                    <a:pt x="23511" y="279365"/>
                    <a:pt x="10956" y="269291"/>
                  </a:cubicBezTo>
                  <a:cubicBezTo>
                    <a:pt x="-1632" y="259183"/>
                    <a:pt x="-3674" y="240806"/>
                    <a:pt x="6400" y="228217"/>
                  </a:cubicBezTo>
                  <a:lnTo>
                    <a:pt x="157482" y="39639"/>
                  </a:lnTo>
                  <a:cubicBezTo>
                    <a:pt x="175116" y="17600"/>
                    <a:pt x="200260" y="3763"/>
                    <a:pt x="228306" y="658"/>
                  </a:cubicBezTo>
                  <a:cubicBezTo>
                    <a:pt x="256471" y="-2464"/>
                    <a:pt x="283909" y="5602"/>
                    <a:pt x="305948" y="23253"/>
                  </a:cubicBezTo>
                  <a:lnTo>
                    <a:pt x="417627" y="112725"/>
                  </a:lnTo>
                  <a:cubicBezTo>
                    <a:pt x="463071" y="149107"/>
                    <a:pt x="470429" y="215713"/>
                    <a:pt x="434046" y="261174"/>
                  </a:cubicBezTo>
                  <a:lnTo>
                    <a:pt x="244962" y="497255"/>
                  </a:lnTo>
                  <a:cubicBezTo>
                    <a:pt x="224121" y="523260"/>
                    <a:pt x="193409" y="536793"/>
                    <a:pt x="162426" y="536793"/>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24" name="图形 179"/>
            <p:cNvSpPr>
              <a:spLocks noChangeAspect="1"/>
            </p:cNvSpPr>
            <p:nvPr/>
          </p:nvSpPr>
          <p:spPr>
            <a:xfrm>
              <a:off x="7225598" y="2048145"/>
              <a:ext cx="535680" cy="432000"/>
            </a:xfrm>
            <a:custGeom>
              <a:avLst/>
              <a:gdLst>
                <a:gd name="connsiteX0" fmla="*/ 513624 w 523125"/>
                <a:gd name="connsiteY0" fmla="*/ 133363 h 421875"/>
                <a:gd name="connsiteX1" fmla="*/ 534414 w 523125"/>
                <a:gd name="connsiteY1" fmla="*/ 135996 h 421875"/>
                <a:gd name="connsiteX2" fmla="*/ 534414 w 523125"/>
                <a:gd name="connsiteY2" fmla="*/ 41158 h 421875"/>
                <a:gd name="connsiteX3" fmla="*/ 493256 w 523125"/>
                <a:gd name="connsiteY3" fmla="*/ 0 h 421875"/>
                <a:gd name="connsiteX4" fmla="*/ 401001 w 523125"/>
                <a:gd name="connsiteY4" fmla="*/ 0 h 421875"/>
                <a:gd name="connsiteX5" fmla="*/ 403532 w 523125"/>
                <a:gd name="connsiteY5" fmla="*/ 19879 h 421875"/>
                <a:gd name="connsiteX6" fmla="*/ 323595 w 523125"/>
                <a:gd name="connsiteY6" fmla="*/ 98061 h 421875"/>
                <a:gd name="connsiteX7" fmla="*/ 243675 w 523125"/>
                <a:gd name="connsiteY7" fmla="*/ 19811 h 421875"/>
                <a:gd name="connsiteX8" fmla="*/ 246189 w 523125"/>
                <a:gd name="connsiteY8" fmla="*/ 0 h 421875"/>
                <a:gd name="connsiteX9" fmla="*/ 154913 w 523125"/>
                <a:gd name="connsiteY9" fmla="*/ 0 h 421875"/>
                <a:gd name="connsiteX10" fmla="*/ 126039 w 523125"/>
                <a:gd name="connsiteY10" fmla="*/ 11981 h 421875"/>
                <a:gd name="connsiteX11" fmla="*/ 114159 w 523125"/>
                <a:gd name="connsiteY11" fmla="*/ 40888 h 421875"/>
                <a:gd name="connsiteX12" fmla="*/ 113029 w 523125"/>
                <a:gd name="connsiteY12" fmla="*/ 140383 h 421875"/>
                <a:gd name="connsiteX13" fmla="*/ 79920 w 523125"/>
                <a:gd name="connsiteY13" fmla="*/ 133363 h 421875"/>
                <a:gd name="connsiteX14" fmla="*/ 0 w 523125"/>
                <a:gd name="connsiteY14" fmla="*/ 211326 h 421875"/>
                <a:gd name="connsiteX15" fmla="*/ 79920 w 523125"/>
                <a:gd name="connsiteY15" fmla="*/ 289322 h 421875"/>
                <a:gd name="connsiteX16" fmla="*/ 113029 w 523125"/>
                <a:gd name="connsiteY16" fmla="*/ 282302 h 421875"/>
                <a:gd name="connsiteX17" fmla="*/ 114109 w 523125"/>
                <a:gd name="connsiteY17" fmla="*/ 381611 h 421875"/>
                <a:gd name="connsiteX18" fmla="*/ 126124 w 523125"/>
                <a:gd name="connsiteY18" fmla="*/ 410788 h 421875"/>
                <a:gd name="connsiteX19" fmla="*/ 155267 w 523125"/>
                <a:gd name="connsiteY19" fmla="*/ 422871 h 421875"/>
                <a:gd name="connsiteX20" fmla="*/ 246173 w 523125"/>
                <a:gd name="connsiteY20" fmla="*/ 422871 h 421875"/>
                <a:gd name="connsiteX21" fmla="*/ 243658 w 523125"/>
                <a:gd name="connsiteY21" fmla="*/ 402874 h 421875"/>
                <a:gd name="connsiteX22" fmla="*/ 323578 w 523125"/>
                <a:gd name="connsiteY22" fmla="*/ 324641 h 421875"/>
                <a:gd name="connsiteX23" fmla="*/ 403515 w 523125"/>
                <a:gd name="connsiteY23" fmla="*/ 403009 h 421875"/>
                <a:gd name="connsiteX24" fmla="*/ 400984 w 523125"/>
                <a:gd name="connsiteY24" fmla="*/ 422871 h 421875"/>
                <a:gd name="connsiteX25" fmla="*/ 493256 w 523125"/>
                <a:gd name="connsiteY25" fmla="*/ 422871 h 421875"/>
                <a:gd name="connsiteX26" fmla="*/ 534398 w 523125"/>
                <a:gd name="connsiteY26" fmla="*/ 381729 h 421875"/>
                <a:gd name="connsiteX27" fmla="*/ 534398 w 523125"/>
                <a:gd name="connsiteY27" fmla="*/ 286656 h 421875"/>
                <a:gd name="connsiteX28" fmla="*/ 513591 w 523125"/>
                <a:gd name="connsiteY28" fmla="*/ 289288 h 421875"/>
                <a:gd name="connsiteX29" fmla="*/ 433536 w 523125"/>
                <a:gd name="connsiteY29" fmla="*/ 211309 h 421875"/>
                <a:gd name="connsiteX30" fmla="*/ 513624 w 523125"/>
                <a:gd name="connsiteY30" fmla="*/ 133363 h 42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421875">
                  <a:moveTo>
                    <a:pt x="513624" y="133363"/>
                  </a:moveTo>
                  <a:cubicBezTo>
                    <a:pt x="520746" y="133363"/>
                    <a:pt x="527209" y="134274"/>
                    <a:pt x="534414" y="135996"/>
                  </a:cubicBezTo>
                  <a:lnTo>
                    <a:pt x="534414" y="41158"/>
                  </a:lnTo>
                  <a:cubicBezTo>
                    <a:pt x="534414" y="18428"/>
                    <a:pt x="515987" y="0"/>
                    <a:pt x="493256" y="0"/>
                  </a:cubicBezTo>
                  <a:lnTo>
                    <a:pt x="401001" y="0"/>
                  </a:lnTo>
                  <a:cubicBezTo>
                    <a:pt x="402654" y="7239"/>
                    <a:pt x="403532" y="13162"/>
                    <a:pt x="403532" y="19879"/>
                  </a:cubicBezTo>
                  <a:cubicBezTo>
                    <a:pt x="403532" y="62944"/>
                    <a:pt x="367740" y="98061"/>
                    <a:pt x="323595" y="98061"/>
                  </a:cubicBezTo>
                  <a:cubicBezTo>
                    <a:pt x="279450" y="98061"/>
                    <a:pt x="243675" y="62843"/>
                    <a:pt x="243675" y="19811"/>
                  </a:cubicBezTo>
                  <a:cubicBezTo>
                    <a:pt x="243675" y="13061"/>
                    <a:pt x="244553" y="7239"/>
                    <a:pt x="246189" y="0"/>
                  </a:cubicBezTo>
                  <a:lnTo>
                    <a:pt x="154913" y="0"/>
                  </a:lnTo>
                  <a:cubicBezTo>
                    <a:pt x="144079" y="0"/>
                    <a:pt x="133684" y="4320"/>
                    <a:pt x="126039" y="11981"/>
                  </a:cubicBezTo>
                  <a:cubicBezTo>
                    <a:pt x="118395" y="19659"/>
                    <a:pt x="114109" y="30071"/>
                    <a:pt x="114159" y="40888"/>
                  </a:cubicBezTo>
                  <a:cubicBezTo>
                    <a:pt x="114294" y="82536"/>
                    <a:pt x="114261" y="140923"/>
                    <a:pt x="113029" y="140383"/>
                  </a:cubicBezTo>
                  <a:cubicBezTo>
                    <a:pt x="102938" y="135878"/>
                    <a:pt x="91733" y="133363"/>
                    <a:pt x="79920" y="133363"/>
                  </a:cubicBezTo>
                  <a:cubicBezTo>
                    <a:pt x="35775" y="133363"/>
                    <a:pt x="0" y="168261"/>
                    <a:pt x="0" y="211326"/>
                  </a:cubicBezTo>
                  <a:cubicBezTo>
                    <a:pt x="0" y="254391"/>
                    <a:pt x="35792" y="289322"/>
                    <a:pt x="79920" y="289322"/>
                  </a:cubicBezTo>
                  <a:cubicBezTo>
                    <a:pt x="91733" y="289322"/>
                    <a:pt x="102938" y="286808"/>
                    <a:pt x="113029" y="282302"/>
                  </a:cubicBezTo>
                  <a:cubicBezTo>
                    <a:pt x="114159" y="281779"/>
                    <a:pt x="114210" y="339981"/>
                    <a:pt x="114109" y="381611"/>
                  </a:cubicBezTo>
                  <a:cubicBezTo>
                    <a:pt x="114092" y="392546"/>
                    <a:pt x="118412" y="403059"/>
                    <a:pt x="126124" y="410788"/>
                  </a:cubicBezTo>
                  <a:cubicBezTo>
                    <a:pt x="133836" y="418517"/>
                    <a:pt x="144332" y="422871"/>
                    <a:pt x="155267" y="422871"/>
                  </a:cubicBezTo>
                  <a:lnTo>
                    <a:pt x="246173" y="422871"/>
                  </a:lnTo>
                  <a:cubicBezTo>
                    <a:pt x="244536" y="415631"/>
                    <a:pt x="243658" y="409590"/>
                    <a:pt x="243658" y="402874"/>
                  </a:cubicBezTo>
                  <a:cubicBezTo>
                    <a:pt x="243658" y="359809"/>
                    <a:pt x="279450" y="324641"/>
                    <a:pt x="323578" y="324641"/>
                  </a:cubicBezTo>
                  <a:cubicBezTo>
                    <a:pt x="367740" y="324641"/>
                    <a:pt x="403515" y="359927"/>
                    <a:pt x="403515" y="403009"/>
                  </a:cubicBezTo>
                  <a:cubicBezTo>
                    <a:pt x="403515" y="409742"/>
                    <a:pt x="402638" y="415631"/>
                    <a:pt x="400984" y="422871"/>
                  </a:cubicBezTo>
                  <a:lnTo>
                    <a:pt x="493256" y="422871"/>
                  </a:lnTo>
                  <a:cubicBezTo>
                    <a:pt x="516004" y="422871"/>
                    <a:pt x="534398" y="404426"/>
                    <a:pt x="534398" y="381729"/>
                  </a:cubicBezTo>
                  <a:lnTo>
                    <a:pt x="534398" y="286656"/>
                  </a:lnTo>
                  <a:cubicBezTo>
                    <a:pt x="527192" y="288377"/>
                    <a:pt x="520729" y="289288"/>
                    <a:pt x="513591" y="289288"/>
                  </a:cubicBezTo>
                  <a:cubicBezTo>
                    <a:pt x="469463" y="289288"/>
                    <a:pt x="433536" y="254408"/>
                    <a:pt x="433536" y="211309"/>
                  </a:cubicBezTo>
                  <a:cubicBezTo>
                    <a:pt x="433519" y="168278"/>
                    <a:pt x="469479" y="133363"/>
                    <a:pt x="513624" y="133363"/>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25" name="图形 93"/>
            <p:cNvSpPr>
              <a:spLocks noChangeAspect="1"/>
            </p:cNvSpPr>
            <p:nvPr/>
          </p:nvSpPr>
          <p:spPr>
            <a:xfrm>
              <a:off x="4447312" y="1998387"/>
              <a:ext cx="461794" cy="432000"/>
            </a:xfrm>
            <a:custGeom>
              <a:avLst/>
              <a:gdLst>
                <a:gd name="connsiteX0" fmla="*/ 483168 w 523125"/>
                <a:gd name="connsiteY0" fmla="*/ 169678 h 489375"/>
                <a:gd name="connsiteX1" fmla="*/ 350125 w 523125"/>
                <a:gd name="connsiteY1" fmla="*/ 169678 h 489375"/>
                <a:gd name="connsiteX2" fmla="*/ 347628 w 523125"/>
                <a:gd name="connsiteY2" fmla="*/ 124740 h 489375"/>
                <a:gd name="connsiteX3" fmla="*/ 326770 w 523125"/>
                <a:gd name="connsiteY3" fmla="*/ 15879 h 489375"/>
                <a:gd name="connsiteX4" fmla="*/ 278221 w 523125"/>
                <a:gd name="connsiteY4" fmla="*/ 0 h 489375"/>
                <a:gd name="connsiteX5" fmla="*/ 211767 w 523125"/>
                <a:gd name="connsiteY5" fmla="*/ 33733 h 489375"/>
                <a:gd name="connsiteX6" fmla="*/ 180937 w 523125"/>
                <a:gd name="connsiteY6" fmla="*/ 143708 h 489375"/>
                <a:gd name="connsiteX7" fmla="*/ 176887 w 523125"/>
                <a:gd name="connsiteY7" fmla="*/ 169779 h 489375"/>
                <a:gd name="connsiteX8" fmla="*/ 102029 w 523125"/>
                <a:gd name="connsiteY8" fmla="*/ 169881 h 489375"/>
                <a:gd name="connsiteX9" fmla="*/ 1488 w 523125"/>
                <a:gd name="connsiteY9" fmla="*/ 251049 h 489375"/>
                <a:gd name="connsiteX10" fmla="*/ 3648 w 523125"/>
                <a:gd name="connsiteY10" fmla="*/ 333686 h 489375"/>
                <a:gd name="connsiteX11" fmla="*/ 20422 w 523125"/>
                <a:gd name="connsiteY11" fmla="*/ 421149 h 489375"/>
                <a:gd name="connsiteX12" fmla="*/ 116744 w 523125"/>
                <a:gd name="connsiteY12" fmla="*/ 499365 h 489375"/>
                <a:gd name="connsiteX13" fmla="*/ 483050 w 523125"/>
                <a:gd name="connsiteY13" fmla="*/ 498994 h 489375"/>
                <a:gd name="connsiteX14" fmla="*/ 519736 w 523125"/>
                <a:gd name="connsiteY14" fmla="*/ 483874 h 489375"/>
                <a:gd name="connsiteX15" fmla="*/ 534856 w 523125"/>
                <a:gd name="connsiteY15" fmla="*/ 447154 h 489375"/>
                <a:gd name="connsiteX16" fmla="*/ 534856 w 523125"/>
                <a:gd name="connsiteY16" fmla="*/ 219038 h 489375"/>
                <a:gd name="connsiteX17" fmla="*/ 483168 w 523125"/>
                <a:gd name="connsiteY17" fmla="*/ 169678 h 489375"/>
                <a:gd name="connsiteX18" fmla="*/ 328019 w 523125"/>
                <a:gd name="connsiteY18" fmla="*/ 422297 h 489375"/>
                <a:gd name="connsiteX19" fmla="*/ 291333 w 523125"/>
                <a:gd name="connsiteY19" fmla="*/ 457886 h 489375"/>
                <a:gd name="connsiteX20" fmla="*/ 116710 w 523125"/>
                <a:gd name="connsiteY20" fmla="*/ 457886 h 489375"/>
                <a:gd name="connsiteX21" fmla="*/ 82319 w 523125"/>
                <a:gd name="connsiteY21" fmla="*/ 443998 h 489375"/>
                <a:gd name="connsiteX22" fmla="*/ 82336 w 523125"/>
                <a:gd name="connsiteY22" fmla="*/ 443998 h 489375"/>
                <a:gd name="connsiteX23" fmla="*/ 96292 w 523125"/>
                <a:gd name="connsiteY23" fmla="*/ 411666 h 489375"/>
                <a:gd name="connsiteX24" fmla="*/ 102417 w 523125"/>
                <a:gd name="connsiteY24" fmla="*/ 404460 h 489375"/>
                <a:gd name="connsiteX25" fmla="*/ 102502 w 523125"/>
                <a:gd name="connsiteY25" fmla="*/ 402941 h 489375"/>
                <a:gd name="connsiteX26" fmla="*/ 100848 w 523125"/>
                <a:gd name="connsiteY26" fmla="*/ 398267 h 489375"/>
                <a:gd name="connsiteX27" fmla="*/ 96325 w 523125"/>
                <a:gd name="connsiteY27" fmla="*/ 396158 h 489375"/>
                <a:gd name="connsiteX28" fmla="*/ 51759 w 523125"/>
                <a:gd name="connsiteY28" fmla="*/ 371773 h 489375"/>
                <a:gd name="connsiteX29" fmla="*/ 81644 w 523125"/>
                <a:gd name="connsiteY29" fmla="*/ 353784 h 489375"/>
                <a:gd name="connsiteX30" fmla="*/ 89694 w 523125"/>
                <a:gd name="connsiteY30" fmla="*/ 343136 h 489375"/>
                <a:gd name="connsiteX31" fmla="*/ 89694 w 523125"/>
                <a:gd name="connsiteY31" fmla="*/ 340183 h 489375"/>
                <a:gd name="connsiteX32" fmla="*/ 80834 w 523125"/>
                <a:gd name="connsiteY32" fmla="*/ 331493 h 489375"/>
                <a:gd name="connsiteX33" fmla="*/ 79164 w 523125"/>
                <a:gd name="connsiteY33" fmla="*/ 331493 h 489375"/>
                <a:gd name="connsiteX34" fmla="*/ 43270 w 523125"/>
                <a:gd name="connsiteY34" fmla="*/ 318634 h 489375"/>
                <a:gd name="connsiteX35" fmla="*/ 41904 w 523125"/>
                <a:gd name="connsiteY35" fmla="*/ 305944 h 489375"/>
                <a:gd name="connsiteX36" fmla="*/ 80497 w 523125"/>
                <a:gd name="connsiteY36" fmla="*/ 282960 h 489375"/>
                <a:gd name="connsiteX37" fmla="*/ 89727 w 523125"/>
                <a:gd name="connsiteY37" fmla="*/ 273156 h 489375"/>
                <a:gd name="connsiteX38" fmla="*/ 89727 w 523125"/>
                <a:gd name="connsiteY38" fmla="*/ 271738 h 489375"/>
                <a:gd name="connsiteX39" fmla="*/ 80480 w 523125"/>
                <a:gd name="connsiteY39" fmla="*/ 261934 h 489375"/>
                <a:gd name="connsiteX40" fmla="*/ 48620 w 523125"/>
                <a:gd name="connsiteY40" fmla="*/ 234849 h 489375"/>
                <a:gd name="connsiteX41" fmla="*/ 48687 w 523125"/>
                <a:gd name="connsiteY41" fmla="*/ 234849 h 489375"/>
                <a:gd name="connsiteX42" fmla="*/ 48772 w 523125"/>
                <a:gd name="connsiteY42" fmla="*/ 234816 h 489375"/>
                <a:gd name="connsiteX43" fmla="*/ 48772 w 523125"/>
                <a:gd name="connsiteY43" fmla="*/ 234816 h 489375"/>
                <a:gd name="connsiteX44" fmla="*/ 48670 w 523125"/>
                <a:gd name="connsiteY44" fmla="*/ 234714 h 489375"/>
                <a:gd name="connsiteX45" fmla="*/ 101995 w 523125"/>
                <a:gd name="connsiteY45" fmla="*/ 210651 h 489375"/>
                <a:gd name="connsiteX46" fmla="*/ 172989 w 523125"/>
                <a:gd name="connsiteY46" fmla="*/ 210651 h 489375"/>
                <a:gd name="connsiteX47" fmla="*/ 175587 w 523125"/>
                <a:gd name="connsiteY47" fmla="*/ 210870 h 489375"/>
                <a:gd name="connsiteX48" fmla="*/ 206148 w 523125"/>
                <a:gd name="connsiteY48" fmla="*/ 198518 h 489375"/>
                <a:gd name="connsiteX49" fmla="*/ 222044 w 523125"/>
                <a:gd name="connsiteY49" fmla="*/ 142678 h 489375"/>
                <a:gd name="connsiteX50" fmla="*/ 244927 w 523125"/>
                <a:gd name="connsiteY50" fmla="*/ 57982 h 489375"/>
                <a:gd name="connsiteX51" fmla="*/ 302470 w 523125"/>
                <a:gd name="connsiteY51" fmla="*/ 49106 h 489375"/>
                <a:gd name="connsiteX52" fmla="*/ 308275 w 523125"/>
                <a:gd name="connsiteY52" fmla="*/ 112742 h 489375"/>
                <a:gd name="connsiteX53" fmla="*/ 346447 w 523125"/>
                <a:gd name="connsiteY53" fmla="*/ 319039 h 489375"/>
                <a:gd name="connsiteX54" fmla="*/ 328019 w 523125"/>
                <a:gd name="connsiteY54" fmla="*/ 422297 h 489375"/>
                <a:gd name="connsiteX55" fmla="*/ 490762 w 523125"/>
                <a:gd name="connsiteY55" fmla="*/ 246088 h 489375"/>
                <a:gd name="connsiteX56" fmla="*/ 402387 w 523125"/>
                <a:gd name="connsiteY56" fmla="*/ 246088 h 489375"/>
                <a:gd name="connsiteX57" fmla="*/ 380281 w 523125"/>
                <a:gd name="connsiteY57" fmla="*/ 223864 h 489375"/>
                <a:gd name="connsiteX58" fmla="*/ 402387 w 523125"/>
                <a:gd name="connsiteY58" fmla="*/ 201656 h 489375"/>
                <a:gd name="connsiteX59" fmla="*/ 490762 w 523125"/>
                <a:gd name="connsiteY59" fmla="*/ 201656 h 489375"/>
                <a:gd name="connsiteX60" fmla="*/ 512868 w 523125"/>
                <a:gd name="connsiteY60" fmla="*/ 223864 h 489375"/>
                <a:gd name="connsiteX61" fmla="*/ 490762 w 523125"/>
                <a:gd name="connsiteY61" fmla="*/ 246088 h 48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3125" h="489375">
                  <a:moveTo>
                    <a:pt x="483168" y="169678"/>
                  </a:moveTo>
                  <a:lnTo>
                    <a:pt x="350125" y="169678"/>
                  </a:lnTo>
                  <a:cubicBezTo>
                    <a:pt x="343848" y="155115"/>
                    <a:pt x="343004" y="139809"/>
                    <a:pt x="347628" y="124740"/>
                  </a:cubicBezTo>
                  <a:cubicBezTo>
                    <a:pt x="355829" y="98044"/>
                    <a:pt x="371169" y="48398"/>
                    <a:pt x="326770" y="15879"/>
                  </a:cubicBezTo>
                  <a:cubicBezTo>
                    <a:pt x="312562" y="5468"/>
                    <a:pt x="295788" y="0"/>
                    <a:pt x="278221" y="0"/>
                  </a:cubicBezTo>
                  <a:cubicBezTo>
                    <a:pt x="252031" y="0"/>
                    <a:pt x="227225" y="12623"/>
                    <a:pt x="211767" y="33733"/>
                  </a:cubicBezTo>
                  <a:cubicBezTo>
                    <a:pt x="184700" y="70740"/>
                    <a:pt x="179975" y="102077"/>
                    <a:pt x="180937" y="143708"/>
                  </a:cubicBezTo>
                  <a:cubicBezTo>
                    <a:pt x="181359" y="161764"/>
                    <a:pt x="177950" y="168851"/>
                    <a:pt x="176887" y="169779"/>
                  </a:cubicBezTo>
                  <a:lnTo>
                    <a:pt x="102029" y="169881"/>
                  </a:lnTo>
                  <a:cubicBezTo>
                    <a:pt x="45599" y="169881"/>
                    <a:pt x="6129" y="201758"/>
                    <a:pt x="1488" y="251049"/>
                  </a:cubicBezTo>
                  <a:cubicBezTo>
                    <a:pt x="-1026" y="277611"/>
                    <a:pt x="-385" y="302366"/>
                    <a:pt x="3648" y="333686"/>
                  </a:cubicBezTo>
                  <a:cubicBezTo>
                    <a:pt x="8457" y="370744"/>
                    <a:pt x="14566" y="402688"/>
                    <a:pt x="20422" y="421149"/>
                  </a:cubicBezTo>
                  <a:cubicBezTo>
                    <a:pt x="32740" y="459945"/>
                    <a:pt x="69798" y="499365"/>
                    <a:pt x="116744" y="499365"/>
                  </a:cubicBezTo>
                  <a:lnTo>
                    <a:pt x="483050" y="498994"/>
                  </a:lnTo>
                  <a:cubicBezTo>
                    <a:pt x="496786" y="499044"/>
                    <a:pt x="509965" y="493644"/>
                    <a:pt x="519736" y="483874"/>
                  </a:cubicBezTo>
                  <a:cubicBezTo>
                    <a:pt x="529490" y="474120"/>
                    <a:pt x="534856" y="460941"/>
                    <a:pt x="534856" y="447154"/>
                  </a:cubicBezTo>
                  <a:lnTo>
                    <a:pt x="534856" y="219038"/>
                  </a:lnTo>
                  <a:cubicBezTo>
                    <a:pt x="534873" y="190384"/>
                    <a:pt x="511855" y="169678"/>
                    <a:pt x="483168" y="169678"/>
                  </a:cubicBezTo>
                  <a:close/>
                  <a:moveTo>
                    <a:pt x="328019" y="422297"/>
                  </a:moveTo>
                  <a:cubicBezTo>
                    <a:pt x="321505" y="439476"/>
                    <a:pt x="305187" y="457886"/>
                    <a:pt x="291333" y="457886"/>
                  </a:cubicBezTo>
                  <a:lnTo>
                    <a:pt x="116710" y="457886"/>
                  </a:lnTo>
                  <a:cubicBezTo>
                    <a:pt x="104155" y="457886"/>
                    <a:pt x="92191" y="452334"/>
                    <a:pt x="82319" y="443998"/>
                  </a:cubicBezTo>
                  <a:cubicBezTo>
                    <a:pt x="82336" y="443998"/>
                    <a:pt x="82336" y="443998"/>
                    <a:pt x="82336" y="443998"/>
                  </a:cubicBezTo>
                  <a:cubicBezTo>
                    <a:pt x="60989" y="421757"/>
                    <a:pt x="84614" y="414180"/>
                    <a:pt x="96292" y="411666"/>
                  </a:cubicBezTo>
                  <a:cubicBezTo>
                    <a:pt x="99717" y="410923"/>
                    <a:pt x="102198" y="407919"/>
                    <a:pt x="102417" y="404460"/>
                  </a:cubicBezTo>
                  <a:lnTo>
                    <a:pt x="102502" y="402941"/>
                  </a:lnTo>
                  <a:cubicBezTo>
                    <a:pt x="102603" y="401186"/>
                    <a:pt x="102029" y="399516"/>
                    <a:pt x="100848" y="398267"/>
                  </a:cubicBezTo>
                  <a:cubicBezTo>
                    <a:pt x="99684" y="397001"/>
                    <a:pt x="98064" y="396208"/>
                    <a:pt x="96325" y="396158"/>
                  </a:cubicBezTo>
                  <a:cubicBezTo>
                    <a:pt x="65545" y="395111"/>
                    <a:pt x="49936" y="390741"/>
                    <a:pt x="51759" y="371773"/>
                  </a:cubicBezTo>
                  <a:cubicBezTo>
                    <a:pt x="56214" y="362543"/>
                    <a:pt x="71941" y="356619"/>
                    <a:pt x="81644" y="353784"/>
                  </a:cubicBezTo>
                  <a:cubicBezTo>
                    <a:pt x="86352" y="352367"/>
                    <a:pt x="89694" y="348047"/>
                    <a:pt x="89694" y="343136"/>
                  </a:cubicBezTo>
                  <a:lnTo>
                    <a:pt x="89694" y="340183"/>
                  </a:lnTo>
                  <a:cubicBezTo>
                    <a:pt x="89694" y="335391"/>
                    <a:pt x="85644" y="331493"/>
                    <a:pt x="80834" y="331493"/>
                  </a:cubicBezTo>
                  <a:lnTo>
                    <a:pt x="79164" y="331493"/>
                  </a:lnTo>
                  <a:cubicBezTo>
                    <a:pt x="55825" y="330801"/>
                    <a:pt x="46730" y="324304"/>
                    <a:pt x="43270" y="318634"/>
                  </a:cubicBezTo>
                  <a:cubicBezTo>
                    <a:pt x="41988" y="314381"/>
                    <a:pt x="39811" y="313268"/>
                    <a:pt x="41904" y="305944"/>
                  </a:cubicBezTo>
                  <a:cubicBezTo>
                    <a:pt x="45700" y="288023"/>
                    <a:pt x="67756" y="283804"/>
                    <a:pt x="80497" y="282960"/>
                  </a:cubicBezTo>
                  <a:cubicBezTo>
                    <a:pt x="85660" y="282606"/>
                    <a:pt x="89727" y="278336"/>
                    <a:pt x="89727" y="273156"/>
                  </a:cubicBezTo>
                  <a:lnTo>
                    <a:pt x="89727" y="271738"/>
                  </a:lnTo>
                  <a:cubicBezTo>
                    <a:pt x="89727" y="266574"/>
                    <a:pt x="85660" y="262288"/>
                    <a:pt x="80480" y="261934"/>
                  </a:cubicBezTo>
                  <a:cubicBezTo>
                    <a:pt x="40419" y="259183"/>
                    <a:pt x="48249" y="235913"/>
                    <a:pt x="48620" y="234849"/>
                  </a:cubicBezTo>
                  <a:lnTo>
                    <a:pt x="48687" y="234849"/>
                  </a:lnTo>
                  <a:cubicBezTo>
                    <a:pt x="48687" y="234849"/>
                    <a:pt x="48772" y="234849"/>
                    <a:pt x="48772" y="234816"/>
                  </a:cubicBezTo>
                  <a:lnTo>
                    <a:pt x="48772" y="234816"/>
                  </a:lnTo>
                  <a:lnTo>
                    <a:pt x="48670" y="234714"/>
                  </a:lnTo>
                  <a:cubicBezTo>
                    <a:pt x="61917" y="212844"/>
                    <a:pt x="91567" y="210651"/>
                    <a:pt x="101995" y="210651"/>
                  </a:cubicBezTo>
                  <a:lnTo>
                    <a:pt x="172989" y="210651"/>
                  </a:lnTo>
                  <a:cubicBezTo>
                    <a:pt x="173343" y="210651"/>
                    <a:pt x="175250" y="210870"/>
                    <a:pt x="175587" y="210870"/>
                  </a:cubicBezTo>
                  <a:cubicBezTo>
                    <a:pt x="187619" y="210870"/>
                    <a:pt x="198166" y="206685"/>
                    <a:pt x="206148" y="198518"/>
                  </a:cubicBezTo>
                  <a:cubicBezTo>
                    <a:pt x="217454" y="186941"/>
                    <a:pt x="222652" y="168683"/>
                    <a:pt x="222044" y="142678"/>
                  </a:cubicBezTo>
                  <a:cubicBezTo>
                    <a:pt x="221200" y="107629"/>
                    <a:pt x="224407" y="86029"/>
                    <a:pt x="244927" y="57982"/>
                  </a:cubicBezTo>
                  <a:cubicBezTo>
                    <a:pt x="257971" y="40213"/>
                    <a:pt x="284617" y="36045"/>
                    <a:pt x="302470" y="49106"/>
                  </a:cubicBezTo>
                  <a:cubicBezTo>
                    <a:pt x="316207" y="59181"/>
                    <a:pt x="313540" y="70200"/>
                    <a:pt x="308275" y="112742"/>
                  </a:cubicBezTo>
                  <a:cubicBezTo>
                    <a:pt x="297897" y="197134"/>
                    <a:pt x="338380" y="237482"/>
                    <a:pt x="346447" y="319039"/>
                  </a:cubicBezTo>
                  <a:cubicBezTo>
                    <a:pt x="350379" y="358779"/>
                    <a:pt x="336895" y="398554"/>
                    <a:pt x="328019" y="422297"/>
                  </a:cubicBezTo>
                  <a:close/>
                  <a:moveTo>
                    <a:pt x="490762" y="246088"/>
                  </a:moveTo>
                  <a:lnTo>
                    <a:pt x="402387" y="246088"/>
                  </a:lnTo>
                  <a:cubicBezTo>
                    <a:pt x="390136" y="246088"/>
                    <a:pt x="380281" y="236081"/>
                    <a:pt x="380281" y="223864"/>
                  </a:cubicBezTo>
                  <a:cubicBezTo>
                    <a:pt x="380281" y="211629"/>
                    <a:pt x="390170" y="201656"/>
                    <a:pt x="402387" y="201656"/>
                  </a:cubicBezTo>
                  <a:lnTo>
                    <a:pt x="490762" y="201656"/>
                  </a:lnTo>
                  <a:cubicBezTo>
                    <a:pt x="502996" y="201656"/>
                    <a:pt x="512868" y="211646"/>
                    <a:pt x="512868" y="223864"/>
                  </a:cubicBezTo>
                  <a:cubicBezTo>
                    <a:pt x="512885" y="236081"/>
                    <a:pt x="502996" y="246088"/>
                    <a:pt x="490762" y="246088"/>
                  </a:cubicBez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sp>
          <p:nvSpPr>
            <p:cNvPr id="39" name="Freeform 136"/>
            <p:cNvSpPr/>
            <p:nvPr/>
          </p:nvSpPr>
          <p:spPr bwMode="auto">
            <a:xfrm>
              <a:off x="5008532" y="2488308"/>
              <a:ext cx="2174936" cy="1881385"/>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A6A6A6">
                <a:alpha val="20000"/>
              </a:srgbClr>
            </a:solid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椭圆 40"/>
            <p:cNvSpPr/>
            <p:nvPr/>
          </p:nvSpPr>
          <p:spPr>
            <a:xfrm>
              <a:off x="4250201" y="1840310"/>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091552" y="1837340"/>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246839" y="4164081"/>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091552" y="4167049"/>
              <a:ext cx="853610" cy="853610"/>
            </a:xfrm>
            <a:prstGeom prst="ellipse">
              <a:avLst/>
            </a:prstGeom>
            <a:no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00"/>
                </a:solidFill>
              </a:rPr>
              <a:t>03 </a:t>
            </a:r>
            <a:r>
              <a:rPr lang="zh-CN" altLang="en-US" noProof="0" dirty="0">
                <a:ln>
                  <a:noFill/>
                </a:ln>
                <a:solidFill>
                  <a:srgbClr val="000000"/>
                </a:solidFill>
                <a:effectLst/>
                <a:uLnTx/>
                <a:uFillTx/>
                <a:latin typeface="Arial" panose="020B0604020202090204"/>
                <a:ea typeface="微软雅黑"/>
                <a:sym typeface="+mn-ea"/>
              </a:rPr>
              <a:t>项目优势和风险——风险</a:t>
            </a:r>
          </a:p>
        </p:txBody>
      </p:sp>
      <p:sp>
        <p:nvSpPr>
          <p:cNvPr id="4" name="箭头: 十字 4"/>
          <p:cNvSpPr/>
          <p:nvPr/>
        </p:nvSpPr>
        <p:spPr>
          <a:xfrm>
            <a:off x="3907155" y="1433195"/>
            <a:ext cx="4378325" cy="4493895"/>
          </a:xfrm>
          <a:prstGeom prst="quadArrow">
            <a:avLst>
              <a:gd name="adj1" fmla="val 2000"/>
              <a:gd name="adj2" fmla="val 4000"/>
              <a:gd name="adj3" fmla="val 500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txBody>
          <a:bodyPr/>
          <a:lstStyle/>
          <a:p>
            <a:endParaRPr lang="zh-CN" altLang="en-US" sz="2000">
              <a:latin typeface="Noto Sans S Chinese"/>
              <a:ea typeface="Noto Sans S Chinese DemiLight" panose="020B0400000000000000" pitchFamily="34" charset="-122"/>
              <a:cs typeface="+mn-ea"/>
              <a:sym typeface="Noto Sans S Chinese"/>
            </a:endParaRPr>
          </a:p>
        </p:txBody>
      </p:sp>
      <p:sp>
        <p:nvSpPr>
          <p:cNvPr id="6" name="任意多边形: 形状 5"/>
          <p:cNvSpPr/>
          <p:nvPr/>
        </p:nvSpPr>
        <p:spPr>
          <a:xfrm>
            <a:off x="4407147" y="2022906"/>
            <a:ext cx="1419685" cy="1419686"/>
          </a:xfrm>
          <a:custGeom>
            <a:avLst/>
            <a:gdLst>
              <a:gd name="connsiteX0" fmla="*/ 0 w 1154140"/>
              <a:gd name="connsiteY0" fmla="*/ 192361 h 1154140"/>
              <a:gd name="connsiteX1" fmla="*/ 192361 w 1154140"/>
              <a:gd name="connsiteY1" fmla="*/ 0 h 1154140"/>
              <a:gd name="connsiteX2" fmla="*/ 961779 w 1154140"/>
              <a:gd name="connsiteY2" fmla="*/ 0 h 1154140"/>
              <a:gd name="connsiteX3" fmla="*/ 1154140 w 1154140"/>
              <a:gd name="connsiteY3" fmla="*/ 192361 h 1154140"/>
              <a:gd name="connsiteX4" fmla="*/ 1154140 w 1154140"/>
              <a:gd name="connsiteY4" fmla="*/ 961779 h 1154140"/>
              <a:gd name="connsiteX5" fmla="*/ 961779 w 1154140"/>
              <a:gd name="connsiteY5" fmla="*/ 1154140 h 1154140"/>
              <a:gd name="connsiteX6" fmla="*/ 192361 w 1154140"/>
              <a:gd name="connsiteY6" fmla="*/ 1154140 h 1154140"/>
              <a:gd name="connsiteX7" fmla="*/ 0 w 1154140"/>
              <a:gd name="connsiteY7" fmla="*/ 961779 h 1154140"/>
              <a:gd name="connsiteX8" fmla="*/ 0 w 1154140"/>
              <a:gd name="connsiteY8" fmla="*/ 192361 h 115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140" h="1154140">
                <a:moveTo>
                  <a:pt x="0" y="192361"/>
                </a:moveTo>
                <a:cubicBezTo>
                  <a:pt x="0" y="86123"/>
                  <a:pt x="86123" y="0"/>
                  <a:pt x="192361" y="0"/>
                </a:cubicBezTo>
                <a:lnTo>
                  <a:pt x="961779" y="0"/>
                </a:lnTo>
                <a:cubicBezTo>
                  <a:pt x="1068017" y="0"/>
                  <a:pt x="1154140" y="86123"/>
                  <a:pt x="1154140" y="192361"/>
                </a:cubicBezTo>
                <a:lnTo>
                  <a:pt x="1154140" y="961779"/>
                </a:lnTo>
                <a:cubicBezTo>
                  <a:pt x="1154140" y="1068017"/>
                  <a:pt x="1068017" y="1154140"/>
                  <a:pt x="961779" y="1154140"/>
                </a:cubicBezTo>
                <a:lnTo>
                  <a:pt x="192361" y="1154140"/>
                </a:lnTo>
                <a:cubicBezTo>
                  <a:pt x="86123" y="1154140"/>
                  <a:pt x="0" y="1068017"/>
                  <a:pt x="0" y="961779"/>
                </a:cubicBezTo>
                <a:lnTo>
                  <a:pt x="0" y="192361"/>
                </a:lnTo>
                <a:close/>
              </a:path>
            </a:pathLst>
          </a:custGeom>
          <a:solidFill>
            <a:schemeClr val="accent6"/>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1800" tIns="181800" rIns="181800" bIns="181800" numCol="1" spcCol="1270" anchor="ctr" anchorCtr="0">
            <a:noAutofit/>
          </a:bodyPr>
          <a:lstStyle/>
          <a:p>
            <a:pPr algn="ctr" defTabSz="1244600">
              <a:lnSpc>
                <a:spcPct val="90000"/>
              </a:lnSpc>
              <a:spcBef>
                <a:spcPct val="0"/>
              </a:spcBef>
              <a:spcAft>
                <a:spcPct val="35000"/>
              </a:spcAft>
            </a:pPr>
            <a:r>
              <a:rPr lang="zh-CN" altLang="en-US" sz="3200" dirty="0">
                <a:solidFill>
                  <a:schemeClr val="bg1"/>
                </a:solidFill>
                <a:latin typeface="+mj-ea"/>
                <a:cs typeface="+mn-ea"/>
                <a:sym typeface="Noto Sans S Chinese"/>
              </a:rPr>
              <a:t>泛化能力</a:t>
            </a:r>
          </a:p>
        </p:txBody>
      </p:sp>
      <p:sp>
        <p:nvSpPr>
          <p:cNvPr id="8" name="任意多边形: 形状 6"/>
          <p:cNvSpPr/>
          <p:nvPr/>
        </p:nvSpPr>
        <p:spPr>
          <a:xfrm>
            <a:off x="6390874" y="2023541"/>
            <a:ext cx="1419685" cy="1419686"/>
          </a:xfrm>
          <a:custGeom>
            <a:avLst/>
            <a:gdLst>
              <a:gd name="connsiteX0" fmla="*/ 0 w 1154140"/>
              <a:gd name="connsiteY0" fmla="*/ 192361 h 1154140"/>
              <a:gd name="connsiteX1" fmla="*/ 192361 w 1154140"/>
              <a:gd name="connsiteY1" fmla="*/ 0 h 1154140"/>
              <a:gd name="connsiteX2" fmla="*/ 961779 w 1154140"/>
              <a:gd name="connsiteY2" fmla="*/ 0 h 1154140"/>
              <a:gd name="connsiteX3" fmla="*/ 1154140 w 1154140"/>
              <a:gd name="connsiteY3" fmla="*/ 192361 h 1154140"/>
              <a:gd name="connsiteX4" fmla="*/ 1154140 w 1154140"/>
              <a:gd name="connsiteY4" fmla="*/ 961779 h 1154140"/>
              <a:gd name="connsiteX5" fmla="*/ 961779 w 1154140"/>
              <a:gd name="connsiteY5" fmla="*/ 1154140 h 1154140"/>
              <a:gd name="connsiteX6" fmla="*/ 192361 w 1154140"/>
              <a:gd name="connsiteY6" fmla="*/ 1154140 h 1154140"/>
              <a:gd name="connsiteX7" fmla="*/ 0 w 1154140"/>
              <a:gd name="connsiteY7" fmla="*/ 961779 h 1154140"/>
              <a:gd name="connsiteX8" fmla="*/ 0 w 1154140"/>
              <a:gd name="connsiteY8" fmla="*/ 192361 h 115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140" h="1154140">
                <a:moveTo>
                  <a:pt x="0" y="192361"/>
                </a:moveTo>
                <a:cubicBezTo>
                  <a:pt x="0" y="86123"/>
                  <a:pt x="86123" y="0"/>
                  <a:pt x="192361" y="0"/>
                </a:cubicBezTo>
                <a:lnTo>
                  <a:pt x="961779" y="0"/>
                </a:lnTo>
                <a:cubicBezTo>
                  <a:pt x="1068017" y="0"/>
                  <a:pt x="1154140" y="86123"/>
                  <a:pt x="1154140" y="192361"/>
                </a:cubicBezTo>
                <a:lnTo>
                  <a:pt x="1154140" y="961779"/>
                </a:lnTo>
                <a:cubicBezTo>
                  <a:pt x="1154140" y="1068017"/>
                  <a:pt x="1068017" y="1154140"/>
                  <a:pt x="961779" y="1154140"/>
                </a:cubicBezTo>
                <a:lnTo>
                  <a:pt x="192361" y="1154140"/>
                </a:lnTo>
                <a:cubicBezTo>
                  <a:pt x="86123" y="1154140"/>
                  <a:pt x="0" y="1068017"/>
                  <a:pt x="0" y="961779"/>
                </a:cubicBezTo>
                <a:lnTo>
                  <a:pt x="0" y="192361"/>
                </a:lnTo>
                <a:close/>
              </a:path>
            </a:pathLst>
          </a:custGeom>
          <a:solidFill>
            <a:schemeClr val="accent3"/>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1800" tIns="181800" rIns="181800" bIns="181800" numCol="1" spcCol="1270" anchor="ctr" anchorCtr="0">
            <a:noAutofit/>
          </a:bodyPr>
          <a:lstStyle/>
          <a:p>
            <a:pPr algn="ctr" defTabSz="1244600">
              <a:lnSpc>
                <a:spcPct val="90000"/>
              </a:lnSpc>
              <a:spcBef>
                <a:spcPct val="0"/>
              </a:spcBef>
              <a:spcAft>
                <a:spcPct val="35000"/>
              </a:spcAft>
            </a:pPr>
            <a:r>
              <a:rPr lang="zh-CN" altLang="en-US" sz="3200" dirty="0">
                <a:solidFill>
                  <a:schemeClr val="bg1"/>
                </a:solidFill>
                <a:latin typeface="+mj-ea"/>
                <a:ea typeface="+mj-ea"/>
                <a:cs typeface="+mn-ea"/>
                <a:sym typeface="Noto Sans S Chinese"/>
              </a:rPr>
              <a:t>数据安全</a:t>
            </a:r>
          </a:p>
        </p:txBody>
      </p:sp>
      <p:sp>
        <p:nvSpPr>
          <p:cNvPr id="10" name="任意多边形: 形状 7"/>
          <p:cNvSpPr/>
          <p:nvPr/>
        </p:nvSpPr>
        <p:spPr>
          <a:xfrm>
            <a:off x="4407147" y="3932974"/>
            <a:ext cx="1419685" cy="1419686"/>
          </a:xfrm>
          <a:custGeom>
            <a:avLst/>
            <a:gdLst>
              <a:gd name="connsiteX0" fmla="*/ 0 w 1154140"/>
              <a:gd name="connsiteY0" fmla="*/ 192361 h 1154140"/>
              <a:gd name="connsiteX1" fmla="*/ 192361 w 1154140"/>
              <a:gd name="connsiteY1" fmla="*/ 0 h 1154140"/>
              <a:gd name="connsiteX2" fmla="*/ 961779 w 1154140"/>
              <a:gd name="connsiteY2" fmla="*/ 0 h 1154140"/>
              <a:gd name="connsiteX3" fmla="*/ 1154140 w 1154140"/>
              <a:gd name="connsiteY3" fmla="*/ 192361 h 1154140"/>
              <a:gd name="connsiteX4" fmla="*/ 1154140 w 1154140"/>
              <a:gd name="connsiteY4" fmla="*/ 961779 h 1154140"/>
              <a:gd name="connsiteX5" fmla="*/ 961779 w 1154140"/>
              <a:gd name="connsiteY5" fmla="*/ 1154140 h 1154140"/>
              <a:gd name="connsiteX6" fmla="*/ 192361 w 1154140"/>
              <a:gd name="connsiteY6" fmla="*/ 1154140 h 1154140"/>
              <a:gd name="connsiteX7" fmla="*/ 0 w 1154140"/>
              <a:gd name="connsiteY7" fmla="*/ 961779 h 1154140"/>
              <a:gd name="connsiteX8" fmla="*/ 0 w 1154140"/>
              <a:gd name="connsiteY8" fmla="*/ 192361 h 115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140" h="1154140">
                <a:moveTo>
                  <a:pt x="0" y="192361"/>
                </a:moveTo>
                <a:cubicBezTo>
                  <a:pt x="0" y="86123"/>
                  <a:pt x="86123" y="0"/>
                  <a:pt x="192361" y="0"/>
                </a:cubicBezTo>
                <a:lnTo>
                  <a:pt x="961779" y="0"/>
                </a:lnTo>
                <a:cubicBezTo>
                  <a:pt x="1068017" y="0"/>
                  <a:pt x="1154140" y="86123"/>
                  <a:pt x="1154140" y="192361"/>
                </a:cubicBezTo>
                <a:lnTo>
                  <a:pt x="1154140" y="961779"/>
                </a:lnTo>
                <a:cubicBezTo>
                  <a:pt x="1154140" y="1068017"/>
                  <a:pt x="1068017" y="1154140"/>
                  <a:pt x="961779" y="1154140"/>
                </a:cubicBezTo>
                <a:lnTo>
                  <a:pt x="192361" y="1154140"/>
                </a:lnTo>
                <a:cubicBezTo>
                  <a:pt x="86123" y="1154140"/>
                  <a:pt x="0" y="1068017"/>
                  <a:pt x="0" y="961779"/>
                </a:cubicBezTo>
                <a:lnTo>
                  <a:pt x="0" y="192361"/>
                </a:lnTo>
                <a:close/>
              </a:path>
            </a:pathLst>
          </a:custGeom>
          <a:solidFill>
            <a:schemeClr val="accent4"/>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1800" tIns="181800" rIns="181800" bIns="181800" numCol="1" spcCol="1270" anchor="ctr" anchorCtr="0">
            <a:noAutofit/>
          </a:bodyPr>
          <a:lstStyle/>
          <a:p>
            <a:pPr algn="ctr" defTabSz="1244600">
              <a:lnSpc>
                <a:spcPct val="90000"/>
              </a:lnSpc>
              <a:spcBef>
                <a:spcPct val="0"/>
              </a:spcBef>
              <a:spcAft>
                <a:spcPct val="35000"/>
              </a:spcAft>
            </a:pPr>
            <a:r>
              <a:rPr lang="zh-CN" altLang="en-US" sz="3200" dirty="0">
                <a:solidFill>
                  <a:schemeClr val="bg1"/>
                </a:solidFill>
                <a:latin typeface="+mj-ea"/>
                <a:cs typeface="+mn-ea"/>
                <a:sym typeface="Noto Sans S Chinese"/>
              </a:rPr>
              <a:t>可解释性</a:t>
            </a:r>
          </a:p>
        </p:txBody>
      </p:sp>
      <p:sp>
        <p:nvSpPr>
          <p:cNvPr id="11" name="任意多边形: 形状 8"/>
          <p:cNvSpPr/>
          <p:nvPr/>
        </p:nvSpPr>
        <p:spPr>
          <a:xfrm>
            <a:off x="6390874" y="3933609"/>
            <a:ext cx="1419685" cy="1419686"/>
          </a:xfrm>
          <a:custGeom>
            <a:avLst/>
            <a:gdLst>
              <a:gd name="connsiteX0" fmla="*/ 0 w 1154140"/>
              <a:gd name="connsiteY0" fmla="*/ 192361 h 1154140"/>
              <a:gd name="connsiteX1" fmla="*/ 192361 w 1154140"/>
              <a:gd name="connsiteY1" fmla="*/ 0 h 1154140"/>
              <a:gd name="connsiteX2" fmla="*/ 961779 w 1154140"/>
              <a:gd name="connsiteY2" fmla="*/ 0 h 1154140"/>
              <a:gd name="connsiteX3" fmla="*/ 1154140 w 1154140"/>
              <a:gd name="connsiteY3" fmla="*/ 192361 h 1154140"/>
              <a:gd name="connsiteX4" fmla="*/ 1154140 w 1154140"/>
              <a:gd name="connsiteY4" fmla="*/ 961779 h 1154140"/>
              <a:gd name="connsiteX5" fmla="*/ 961779 w 1154140"/>
              <a:gd name="connsiteY5" fmla="*/ 1154140 h 1154140"/>
              <a:gd name="connsiteX6" fmla="*/ 192361 w 1154140"/>
              <a:gd name="connsiteY6" fmla="*/ 1154140 h 1154140"/>
              <a:gd name="connsiteX7" fmla="*/ 0 w 1154140"/>
              <a:gd name="connsiteY7" fmla="*/ 961779 h 1154140"/>
              <a:gd name="connsiteX8" fmla="*/ 0 w 1154140"/>
              <a:gd name="connsiteY8" fmla="*/ 192361 h 115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140" h="1154140">
                <a:moveTo>
                  <a:pt x="0" y="192361"/>
                </a:moveTo>
                <a:cubicBezTo>
                  <a:pt x="0" y="86123"/>
                  <a:pt x="86123" y="0"/>
                  <a:pt x="192361" y="0"/>
                </a:cubicBezTo>
                <a:lnTo>
                  <a:pt x="961779" y="0"/>
                </a:lnTo>
                <a:cubicBezTo>
                  <a:pt x="1068017" y="0"/>
                  <a:pt x="1154140" y="86123"/>
                  <a:pt x="1154140" y="192361"/>
                </a:cubicBezTo>
                <a:lnTo>
                  <a:pt x="1154140" y="961779"/>
                </a:lnTo>
                <a:cubicBezTo>
                  <a:pt x="1154140" y="1068017"/>
                  <a:pt x="1068017" y="1154140"/>
                  <a:pt x="961779" y="1154140"/>
                </a:cubicBezTo>
                <a:lnTo>
                  <a:pt x="192361" y="1154140"/>
                </a:lnTo>
                <a:cubicBezTo>
                  <a:pt x="86123" y="1154140"/>
                  <a:pt x="0" y="1068017"/>
                  <a:pt x="0" y="961779"/>
                </a:cubicBezTo>
                <a:lnTo>
                  <a:pt x="0" y="192361"/>
                </a:lnTo>
                <a:close/>
              </a:path>
            </a:pathLst>
          </a:custGeom>
          <a:solidFill>
            <a:schemeClr val="tx2">
              <a:alpha val="30196"/>
            </a:schemeClr>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1800" tIns="181800" rIns="181800" bIns="181800" numCol="1" spcCol="1270" anchor="ctr" anchorCtr="0">
            <a:noAutofit/>
          </a:bodyPr>
          <a:lstStyle/>
          <a:p>
            <a:pPr algn="ctr" defTabSz="1244600">
              <a:lnSpc>
                <a:spcPct val="90000"/>
              </a:lnSpc>
              <a:spcBef>
                <a:spcPct val="0"/>
              </a:spcBef>
              <a:spcAft>
                <a:spcPct val="35000"/>
              </a:spcAft>
            </a:pPr>
            <a:r>
              <a:rPr lang="zh-CN" altLang="en-US" sz="3200" dirty="0">
                <a:solidFill>
                  <a:schemeClr val="bg1"/>
                </a:solidFill>
                <a:latin typeface="+mj-ea"/>
                <a:cs typeface="+mn-ea"/>
                <a:sym typeface="Noto Sans S Chinese"/>
              </a:rPr>
              <a:t>数据精度</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853440" y="1519555"/>
            <a:ext cx="10456545" cy="4274185"/>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0</a:t>
            </a:r>
            <a:r>
              <a:rPr lang="en-US" dirty="0"/>
              <a:t>4 </a:t>
            </a:r>
            <a:r>
              <a:rPr lang="zh-CN" altLang="en-US" dirty="0">
                <a:sym typeface="+mn-ea"/>
              </a:rPr>
              <a:t>项目预期成果</a:t>
            </a:r>
            <a:endParaRPr lang="en-US" dirty="0"/>
          </a:p>
        </p:txBody>
      </p:sp>
      <p:sp>
        <p:nvSpPr>
          <p:cNvPr id="5" name="文本框 4"/>
          <p:cNvSpPr txBox="1"/>
          <p:nvPr/>
        </p:nvSpPr>
        <p:spPr>
          <a:xfrm>
            <a:off x="1568521" y="1805608"/>
            <a:ext cx="9359759" cy="3747052"/>
          </a:xfrm>
          <a:prstGeom prst="rect">
            <a:avLst/>
          </a:prstGeom>
          <a:noFill/>
        </p:spPr>
        <p:txBody>
          <a:bodyPr wrap="square" lIns="0" tIns="0" rIns="0" bIns="0" rtlCol="0" anchor="ctr">
            <a:normAutofit/>
          </a:bodyPr>
          <a:lstStyle/>
          <a:p>
            <a:pPr algn="l">
              <a:lnSpc>
                <a:spcPct val="125000"/>
              </a:lnSpc>
              <a:spcAft>
                <a:spcPts val="500"/>
              </a:spcAft>
            </a:pPr>
            <a:r>
              <a:rPr lang="zh-CN" altLang="en-US" sz="2200" dirty="0"/>
              <a:t>（</a:t>
            </a:r>
            <a:r>
              <a:rPr lang="en-US" altLang="zh-CN" sz="2200" dirty="0"/>
              <a:t>1</a:t>
            </a:r>
            <a:r>
              <a:rPr lang="zh-CN" altLang="en-US" sz="2200" dirty="0"/>
              <a:t>）</a:t>
            </a:r>
            <a:r>
              <a:rPr lang="zh-CN" altLang="en-US" sz="2200" b="1" dirty="0"/>
              <a:t>论文成果</a:t>
            </a:r>
            <a:r>
              <a:rPr lang="zh-CN" altLang="en-US" sz="2200" dirty="0"/>
              <a:t>：总结项目中涉及的卫星图像处理技术、大语言模型应用技术和统计数据挖掘方法，为相关领域的研究和应用提供参考和借鉴。</a:t>
            </a:r>
          </a:p>
          <a:p>
            <a:pPr algn="l">
              <a:lnSpc>
                <a:spcPct val="125000"/>
              </a:lnSpc>
              <a:spcAft>
                <a:spcPts val="500"/>
              </a:spcAft>
            </a:pPr>
            <a:r>
              <a:rPr lang="zh-CN" altLang="en-US" sz="2200" dirty="0"/>
              <a:t>（</a:t>
            </a:r>
            <a:r>
              <a:rPr lang="en-US" altLang="zh-CN" sz="2200" dirty="0"/>
              <a:t>2</a:t>
            </a:r>
            <a:r>
              <a:rPr lang="zh-CN" altLang="en-US" sz="2200" dirty="0"/>
              <a:t>）</a:t>
            </a:r>
            <a:r>
              <a:rPr lang="zh-CN" altLang="en-US" sz="2200" b="1" dirty="0"/>
              <a:t>系统开发</a:t>
            </a:r>
            <a:r>
              <a:rPr lang="zh-CN" altLang="en-US" sz="2200" dirty="0"/>
              <a:t>：建立基于卫星图像的社会公共卫生数据预测模型，开发亚非拉等地区公共卫生指标的预测系统。</a:t>
            </a:r>
          </a:p>
          <a:p>
            <a:pPr algn="l">
              <a:lnSpc>
                <a:spcPct val="125000"/>
              </a:lnSpc>
              <a:spcAft>
                <a:spcPts val="500"/>
              </a:spcAft>
            </a:pPr>
            <a:r>
              <a:rPr lang="zh-CN" altLang="en-US" sz="2200" dirty="0"/>
              <a:t>（</a:t>
            </a:r>
            <a:r>
              <a:rPr lang="en-US" altLang="zh-CN" sz="2200" dirty="0"/>
              <a:t>3</a:t>
            </a:r>
            <a:r>
              <a:rPr lang="zh-CN" altLang="en-US" sz="2200" dirty="0"/>
              <a:t>）</a:t>
            </a:r>
            <a:r>
              <a:rPr lang="zh-CN" altLang="en-US" sz="2200" b="1" dirty="0"/>
              <a:t>社会效益</a:t>
            </a:r>
            <a:r>
              <a:rPr lang="zh-CN" altLang="en-US" sz="2200" dirty="0"/>
              <a:t>：实现对亚非拉等地区社会学数据的预测，为政府和国际组织制订针对性的政策提供科学依据，推动对第三世界国家的人文关怀。</a:t>
            </a:r>
          </a:p>
        </p:txBody>
      </p:sp>
      <p:sp>
        <p:nvSpPr>
          <p:cNvPr id="7" name="矩形 14"/>
          <p:cNvSpPr/>
          <p:nvPr/>
        </p:nvSpPr>
        <p:spPr>
          <a:xfrm>
            <a:off x="695325" y="1432560"/>
            <a:ext cx="10837545" cy="4541520"/>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05 </a:t>
            </a:r>
            <a:r>
              <a:rPr lang="zh-CN" altLang="en-US" dirty="0"/>
              <a:t>参考资料</a:t>
            </a:r>
            <a:endParaRPr lang="zh-CN" altLang="en-US" dirty="0">
              <a:sym typeface="+mn-ea"/>
            </a:endParaRPr>
          </a:p>
        </p:txBody>
      </p:sp>
      <p:sp>
        <p:nvSpPr>
          <p:cNvPr id="5" name="文本框 4"/>
          <p:cNvSpPr txBox="1"/>
          <p:nvPr/>
        </p:nvSpPr>
        <p:spPr>
          <a:xfrm>
            <a:off x="532529" y="950443"/>
            <a:ext cx="11126941" cy="5907557"/>
          </a:xfrm>
          <a:prstGeom prst="rect">
            <a:avLst/>
          </a:prstGeom>
          <a:noFill/>
        </p:spPr>
        <p:txBody>
          <a:bodyPr wrap="square" lIns="0" tIns="0" rIns="0" bIns="0" rtlCol="0" anchor="ctr">
            <a:noAutofit/>
          </a:bodyPr>
          <a:lstStyle/>
          <a:p>
            <a:pPr algn="l">
              <a:lnSpc>
                <a:spcPct val="125000"/>
              </a:lnSpc>
              <a:spcAft>
                <a:spcPts val="500"/>
              </a:spcAft>
            </a:pPr>
            <a:r>
              <a:rPr lang="en-US" altLang="zh-CN" sz="2400" dirty="0">
                <a:solidFill>
                  <a:srgbClr val="000000"/>
                </a:solidFill>
                <a:latin typeface="Times New Roman" panose="02020603050405020304" pitchFamily="18" charset="0"/>
                <a:cs typeface="Times New Roman" panose="02020603050405020304" pitchFamily="18" charset="0"/>
                <a:sym typeface="+mn-ea"/>
              </a:rPr>
              <a:t>[1] </a:t>
            </a:r>
            <a:r>
              <a:rPr lang="en-US" altLang="zh-CN" sz="2400" b="0" i="0" dirty="0">
                <a:solidFill>
                  <a:srgbClr val="000000"/>
                </a:solidFill>
                <a:effectLst/>
                <a:latin typeface="Times New Roman" panose="02020603050405020304" pitchFamily="18" charset="0"/>
                <a:cs typeface="Times New Roman" panose="02020603050405020304" pitchFamily="18" charset="0"/>
              </a:rPr>
              <a:t>Vaswani A, </a:t>
            </a:r>
            <a:r>
              <a:rPr lang="en-US" altLang="zh-CN" sz="2400" b="0" i="0" dirty="0" err="1">
                <a:solidFill>
                  <a:srgbClr val="000000"/>
                </a:solidFill>
                <a:effectLst/>
                <a:latin typeface="Times New Roman" panose="02020603050405020304" pitchFamily="18" charset="0"/>
                <a:cs typeface="Times New Roman" panose="02020603050405020304" pitchFamily="18" charset="0"/>
              </a:rPr>
              <a:t>Shazeer</a:t>
            </a:r>
            <a:r>
              <a:rPr lang="en-US" altLang="zh-CN" sz="2400" b="0" i="0" dirty="0">
                <a:solidFill>
                  <a:srgbClr val="000000"/>
                </a:solidFill>
                <a:effectLst/>
                <a:latin typeface="Times New Roman" panose="02020603050405020304" pitchFamily="18" charset="0"/>
                <a:cs typeface="Times New Roman" panose="02020603050405020304" pitchFamily="18" charset="0"/>
              </a:rPr>
              <a:t> N, Parmar N, et al. Attention is all you need[J]. Advances in neural information processing systems, 2017, 30.</a:t>
            </a:r>
          </a:p>
          <a:p>
            <a:pPr algn="l">
              <a:lnSpc>
                <a:spcPct val="125000"/>
              </a:lnSpc>
              <a:spcAft>
                <a:spcPts val="500"/>
              </a:spcAft>
            </a:pPr>
            <a:r>
              <a:rPr lang="en-US" altLang="zh-CN" sz="2400" dirty="0">
                <a:solidFill>
                  <a:srgbClr val="000000"/>
                </a:solidFill>
                <a:latin typeface="Times New Roman" panose="02020603050405020304" pitchFamily="18" charset="0"/>
                <a:cs typeface="Times New Roman" panose="02020603050405020304" pitchFamily="18" charset="0"/>
              </a:rPr>
              <a:t>[2] </a:t>
            </a:r>
            <a:r>
              <a:rPr lang="en-US" altLang="zh-CN" sz="2400" b="0" i="0" dirty="0" err="1">
                <a:solidFill>
                  <a:srgbClr val="000000"/>
                </a:solidFill>
                <a:effectLst/>
                <a:latin typeface="Times New Roman" panose="02020603050405020304" pitchFamily="18" charset="0"/>
                <a:cs typeface="Times New Roman" panose="02020603050405020304" pitchFamily="18" charset="0"/>
              </a:rPr>
              <a:t>Dosovitskiy</a:t>
            </a:r>
            <a:r>
              <a:rPr lang="en-US" altLang="zh-CN" sz="2400" b="0" i="0" dirty="0">
                <a:solidFill>
                  <a:srgbClr val="000000"/>
                </a:solidFill>
                <a:effectLst/>
                <a:latin typeface="Times New Roman" panose="02020603050405020304" pitchFamily="18" charset="0"/>
                <a:cs typeface="Times New Roman" panose="02020603050405020304" pitchFamily="18" charset="0"/>
              </a:rPr>
              <a:t> A, Beyer L, Kolesnikov A, et al. An image is worth 16x16 words: Transformers for image recognition at scale[J]. </a:t>
            </a:r>
            <a:r>
              <a:rPr lang="en-US" altLang="zh-CN" sz="2400" b="0" i="0" dirty="0" err="1">
                <a:solidFill>
                  <a:srgbClr val="000000"/>
                </a:solidFill>
                <a:effectLst/>
                <a:latin typeface="Times New Roman" panose="02020603050405020304" pitchFamily="18" charset="0"/>
                <a:cs typeface="Times New Roman" panose="02020603050405020304" pitchFamily="18" charset="0"/>
              </a:rPr>
              <a:t>arXiv</a:t>
            </a:r>
            <a:r>
              <a:rPr lang="en-US" altLang="zh-CN" sz="2400" b="0" i="0" dirty="0">
                <a:solidFill>
                  <a:srgbClr val="000000"/>
                </a:solidFill>
                <a:effectLst/>
                <a:latin typeface="Times New Roman" panose="02020603050405020304" pitchFamily="18" charset="0"/>
                <a:cs typeface="Times New Roman" panose="02020603050405020304" pitchFamily="18" charset="0"/>
              </a:rPr>
              <a:t> preprint arXiv:2010.11929, 2020.</a:t>
            </a:r>
          </a:p>
          <a:p>
            <a:pPr algn="l">
              <a:lnSpc>
                <a:spcPct val="125000"/>
              </a:lnSpc>
              <a:spcAft>
                <a:spcPts val="500"/>
              </a:spcAft>
            </a:pPr>
            <a:r>
              <a:rPr lang="en-US" altLang="zh-CN" sz="2400" dirty="0">
                <a:solidFill>
                  <a:srgbClr val="000000"/>
                </a:solidFill>
                <a:latin typeface="Times New Roman" panose="02020603050405020304" pitchFamily="18" charset="0"/>
                <a:cs typeface="Times New Roman" panose="02020603050405020304" pitchFamily="18" charset="0"/>
              </a:rPr>
              <a:t>[3] </a:t>
            </a:r>
            <a:r>
              <a:rPr lang="en-US" altLang="zh-CN" sz="2400" b="0" i="0" dirty="0">
                <a:solidFill>
                  <a:srgbClr val="222222"/>
                </a:solidFill>
                <a:effectLst/>
                <a:latin typeface="Times New Roman" panose="02020603050405020304" pitchFamily="18" charset="0"/>
                <a:cs typeface="Times New Roman" panose="02020603050405020304" pitchFamily="18" charset="0"/>
              </a:rPr>
              <a:t>Ma, S., He, B., </a:t>
            </a:r>
            <a:r>
              <a:rPr lang="en-US" altLang="zh-CN" sz="2400" b="0" i="0" dirty="0" err="1">
                <a:solidFill>
                  <a:srgbClr val="222222"/>
                </a:solidFill>
                <a:effectLst/>
                <a:latin typeface="Times New Roman" panose="02020603050405020304" pitchFamily="18" charset="0"/>
                <a:cs typeface="Times New Roman" panose="02020603050405020304" pitchFamily="18" charset="0"/>
              </a:rPr>
              <a:t>Xie</a:t>
            </a:r>
            <a:r>
              <a:rPr lang="en-US" altLang="zh-CN" sz="2400" b="0" i="0" dirty="0">
                <a:solidFill>
                  <a:srgbClr val="222222"/>
                </a:solidFill>
                <a:effectLst/>
                <a:latin typeface="Times New Roman" panose="02020603050405020304" pitchFamily="18" charset="0"/>
                <a:cs typeface="Times New Roman" panose="02020603050405020304" pitchFamily="18" charset="0"/>
              </a:rPr>
              <a:t>, B. </a:t>
            </a:r>
            <a:r>
              <a:rPr lang="en-US" altLang="zh-CN" sz="2400" b="0" i="1" dirty="0">
                <a:solidFill>
                  <a:srgbClr val="222222"/>
                </a:solidFill>
                <a:effectLst/>
                <a:latin typeface="Times New Roman" panose="02020603050405020304" pitchFamily="18" charset="0"/>
                <a:cs typeface="Times New Roman" panose="02020603050405020304" pitchFamily="18" charset="0"/>
              </a:rPr>
              <a:t>et al.</a:t>
            </a:r>
            <a:r>
              <a:rPr lang="en-US" altLang="zh-CN" sz="2400" b="0" i="0" dirty="0">
                <a:solidFill>
                  <a:srgbClr val="222222"/>
                </a:solidFill>
                <a:effectLst/>
                <a:latin typeface="Times New Roman" panose="02020603050405020304" pitchFamily="18" charset="0"/>
                <a:cs typeface="Times New Roman" panose="02020603050405020304" pitchFamily="18" charset="0"/>
              </a:rPr>
              <a:t> Investigation of the spatial and temporal variation of soil salinity using Google Earth Engine: a case study at </a:t>
            </a:r>
            <a:r>
              <a:rPr lang="en-US" altLang="zh-CN" sz="2400" b="0" i="0" dirty="0" err="1">
                <a:solidFill>
                  <a:srgbClr val="222222"/>
                </a:solidFill>
                <a:effectLst/>
                <a:latin typeface="Times New Roman" panose="02020603050405020304" pitchFamily="18" charset="0"/>
                <a:cs typeface="Times New Roman" panose="02020603050405020304" pitchFamily="18" charset="0"/>
              </a:rPr>
              <a:t>Werigan</a:t>
            </a:r>
            <a:r>
              <a:rPr lang="en-US" altLang="zh-CN" sz="2400" b="0" i="0" dirty="0">
                <a:solidFill>
                  <a:srgbClr val="222222"/>
                </a:solidFill>
                <a:effectLst/>
                <a:latin typeface="Times New Roman" panose="02020603050405020304" pitchFamily="18" charset="0"/>
                <a:cs typeface="Times New Roman" panose="02020603050405020304" pitchFamily="18" charset="0"/>
              </a:rPr>
              <a:t>–</a:t>
            </a:r>
            <a:r>
              <a:rPr lang="en-US" altLang="zh-CN" sz="2400" b="0" i="0" dirty="0" err="1">
                <a:solidFill>
                  <a:srgbClr val="222222"/>
                </a:solidFill>
                <a:effectLst/>
                <a:latin typeface="Times New Roman" panose="02020603050405020304" pitchFamily="18" charset="0"/>
                <a:cs typeface="Times New Roman" panose="02020603050405020304" pitchFamily="18" charset="0"/>
              </a:rPr>
              <a:t>Kuqa</a:t>
            </a:r>
            <a:r>
              <a:rPr lang="en-US" altLang="zh-CN" sz="2400" b="0" i="0" dirty="0">
                <a:solidFill>
                  <a:srgbClr val="222222"/>
                </a:solidFill>
                <a:effectLst/>
                <a:latin typeface="Times New Roman" panose="02020603050405020304" pitchFamily="18" charset="0"/>
                <a:cs typeface="Times New Roman" panose="02020603050405020304" pitchFamily="18" charset="0"/>
              </a:rPr>
              <a:t> Oasis, West China. </a:t>
            </a:r>
            <a:r>
              <a:rPr lang="en-US" altLang="zh-CN" sz="2400" b="0" i="1" dirty="0">
                <a:solidFill>
                  <a:srgbClr val="222222"/>
                </a:solidFill>
                <a:effectLst/>
                <a:latin typeface="Times New Roman" panose="02020603050405020304" pitchFamily="18" charset="0"/>
                <a:cs typeface="Times New Roman" panose="02020603050405020304" pitchFamily="18" charset="0"/>
              </a:rPr>
              <a:t>Sci Rep</a:t>
            </a:r>
            <a:r>
              <a:rPr lang="en-US" altLang="zh-CN" sz="2400" b="0" i="0" dirty="0">
                <a:solidFill>
                  <a:srgbClr val="222222"/>
                </a:solidFill>
                <a:effectLst/>
                <a:latin typeface="Times New Roman" panose="02020603050405020304" pitchFamily="18" charset="0"/>
                <a:cs typeface="Times New Roman" panose="02020603050405020304" pitchFamily="18" charset="0"/>
              </a:rPr>
              <a:t> </a:t>
            </a:r>
            <a:r>
              <a:rPr lang="en-US" altLang="zh-CN" sz="2400" b="1" i="0" dirty="0">
                <a:solidFill>
                  <a:srgbClr val="222222"/>
                </a:solidFill>
                <a:effectLst/>
                <a:latin typeface="Times New Roman" panose="02020603050405020304" pitchFamily="18" charset="0"/>
                <a:cs typeface="Times New Roman" panose="02020603050405020304" pitchFamily="18" charset="0"/>
              </a:rPr>
              <a:t>13</a:t>
            </a:r>
            <a:r>
              <a:rPr lang="en-US" altLang="zh-CN" sz="2400" b="0" i="0" dirty="0">
                <a:solidFill>
                  <a:srgbClr val="222222"/>
                </a:solidFill>
                <a:effectLst/>
                <a:latin typeface="Times New Roman" panose="02020603050405020304" pitchFamily="18" charset="0"/>
                <a:cs typeface="Times New Roman" panose="02020603050405020304" pitchFamily="18" charset="0"/>
              </a:rPr>
              <a:t>, 2754 (2023). </a:t>
            </a:r>
          </a:p>
          <a:p>
            <a:pPr algn="l">
              <a:lnSpc>
                <a:spcPct val="125000"/>
              </a:lnSpc>
              <a:spcAft>
                <a:spcPts val="500"/>
              </a:spcAft>
            </a:pPr>
            <a:r>
              <a:rPr lang="en-US" altLang="zh-CN" sz="2400" dirty="0">
                <a:solidFill>
                  <a:srgbClr val="222222"/>
                </a:solidFill>
                <a:latin typeface="Times New Roman" panose="02020603050405020304" pitchFamily="18" charset="0"/>
                <a:cs typeface="Times New Roman" panose="02020603050405020304" pitchFamily="18" charset="0"/>
              </a:rPr>
              <a:t>[4] </a:t>
            </a:r>
            <a:r>
              <a:rPr lang="en-US" altLang="zh-CN" sz="2400" b="0" i="0" dirty="0" err="1">
                <a:solidFill>
                  <a:srgbClr val="222222"/>
                </a:solidFill>
                <a:effectLst/>
                <a:latin typeface="Times New Roman" panose="02020603050405020304" pitchFamily="18" charset="0"/>
                <a:cs typeface="Times New Roman" panose="02020603050405020304" pitchFamily="18" charset="0"/>
              </a:rPr>
              <a:t>Bationo</a:t>
            </a:r>
            <a:r>
              <a:rPr lang="en-US" altLang="zh-CN" sz="2400" b="0" i="0" dirty="0">
                <a:solidFill>
                  <a:srgbClr val="222222"/>
                </a:solidFill>
                <a:effectLst/>
                <a:latin typeface="Times New Roman" panose="02020603050405020304" pitchFamily="18" charset="0"/>
                <a:cs typeface="Times New Roman" panose="02020603050405020304" pitchFamily="18" charset="0"/>
              </a:rPr>
              <a:t>, C.S., </a:t>
            </a:r>
            <a:r>
              <a:rPr lang="en-US" altLang="zh-CN" sz="2400" b="0" i="0" dirty="0" err="1">
                <a:solidFill>
                  <a:srgbClr val="222222"/>
                </a:solidFill>
                <a:effectLst/>
                <a:latin typeface="Times New Roman" panose="02020603050405020304" pitchFamily="18" charset="0"/>
                <a:cs typeface="Times New Roman" panose="02020603050405020304" pitchFamily="18" charset="0"/>
              </a:rPr>
              <a:t>Gaudart</a:t>
            </a:r>
            <a:r>
              <a:rPr lang="en-US" altLang="zh-CN" sz="2400" b="0" i="0" dirty="0">
                <a:solidFill>
                  <a:srgbClr val="222222"/>
                </a:solidFill>
                <a:effectLst/>
                <a:latin typeface="Times New Roman" panose="02020603050405020304" pitchFamily="18" charset="0"/>
                <a:cs typeface="Times New Roman" panose="02020603050405020304" pitchFamily="18" charset="0"/>
              </a:rPr>
              <a:t>, J., Dieng, S. </a:t>
            </a:r>
            <a:r>
              <a:rPr lang="en-US" altLang="zh-CN" sz="2400" b="0" i="1" dirty="0">
                <a:solidFill>
                  <a:srgbClr val="222222"/>
                </a:solidFill>
                <a:effectLst/>
                <a:latin typeface="Times New Roman" panose="02020603050405020304" pitchFamily="18" charset="0"/>
                <a:cs typeface="Times New Roman" panose="02020603050405020304" pitchFamily="18" charset="0"/>
              </a:rPr>
              <a:t>et al.</a:t>
            </a:r>
            <a:r>
              <a:rPr lang="en-US" altLang="zh-CN" sz="2400" b="0" i="0" dirty="0">
                <a:solidFill>
                  <a:srgbClr val="222222"/>
                </a:solidFill>
                <a:effectLst/>
                <a:latin typeface="Times New Roman" panose="02020603050405020304" pitchFamily="18" charset="0"/>
                <a:cs typeface="Times New Roman" panose="02020603050405020304" pitchFamily="18" charset="0"/>
              </a:rPr>
              <a:t> </a:t>
            </a:r>
            <a:r>
              <a:rPr lang="en-US" altLang="zh-CN" sz="2400" b="0" i="0" dirty="0" err="1">
                <a:solidFill>
                  <a:srgbClr val="222222"/>
                </a:solidFill>
                <a:effectLst/>
                <a:latin typeface="Times New Roman" panose="02020603050405020304" pitchFamily="18" charset="0"/>
                <a:cs typeface="Times New Roman" panose="02020603050405020304" pitchFamily="18" charset="0"/>
              </a:rPr>
              <a:t>Spatio</a:t>
            </a:r>
            <a:r>
              <a:rPr lang="en-US" altLang="zh-CN" sz="2400" b="0" i="0" dirty="0">
                <a:solidFill>
                  <a:srgbClr val="222222"/>
                </a:solidFill>
                <a:effectLst/>
                <a:latin typeface="Times New Roman" panose="02020603050405020304" pitchFamily="18" charset="0"/>
                <a:cs typeface="Times New Roman" panose="02020603050405020304" pitchFamily="18" charset="0"/>
              </a:rPr>
              <a:t>-temporal analysis and prediction of malaria cases using remote sensing meteorological data in </a:t>
            </a:r>
            <a:r>
              <a:rPr lang="en-US" altLang="zh-CN" sz="2400" b="0" i="0" dirty="0" err="1">
                <a:solidFill>
                  <a:srgbClr val="222222"/>
                </a:solidFill>
                <a:effectLst/>
                <a:latin typeface="Times New Roman" panose="02020603050405020304" pitchFamily="18" charset="0"/>
                <a:cs typeface="Times New Roman" panose="02020603050405020304" pitchFamily="18" charset="0"/>
              </a:rPr>
              <a:t>Diébougou</a:t>
            </a:r>
            <a:r>
              <a:rPr lang="en-US" altLang="zh-CN" sz="2400" b="0" i="0" dirty="0">
                <a:solidFill>
                  <a:srgbClr val="222222"/>
                </a:solidFill>
                <a:effectLst/>
                <a:latin typeface="Times New Roman" panose="02020603050405020304" pitchFamily="18" charset="0"/>
                <a:cs typeface="Times New Roman" panose="02020603050405020304" pitchFamily="18" charset="0"/>
              </a:rPr>
              <a:t> health district, Burkina Faso, 2016–2017. </a:t>
            </a:r>
            <a:r>
              <a:rPr lang="en-US" altLang="zh-CN" sz="2400" b="0" i="1" dirty="0">
                <a:solidFill>
                  <a:srgbClr val="222222"/>
                </a:solidFill>
                <a:effectLst/>
                <a:latin typeface="Times New Roman" panose="02020603050405020304" pitchFamily="18" charset="0"/>
                <a:cs typeface="Times New Roman" panose="02020603050405020304" pitchFamily="18" charset="0"/>
              </a:rPr>
              <a:t>Sci Rep</a:t>
            </a:r>
            <a:r>
              <a:rPr lang="en-US" altLang="zh-CN" sz="2400" b="0" i="0" dirty="0">
                <a:solidFill>
                  <a:srgbClr val="222222"/>
                </a:solidFill>
                <a:effectLst/>
                <a:latin typeface="Times New Roman" panose="02020603050405020304" pitchFamily="18" charset="0"/>
                <a:cs typeface="Times New Roman" panose="02020603050405020304" pitchFamily="18" charset="0"/>
              </a:rPr>
              <a:t> </a:t>
            </a:r>
            <a:r>
              <a:rPr lang="en-US" altLang="zh-CN" sz="2400" b="1" i="0" dirty="0">
                <a:solidFill>
                  <a:srgbClr val="222222"/>
                </a:solidFill>
                <a:effectLst/>
                <a:latin typeface="Times New Roman" panose="02020603050405020304" pitchFamily="18" charset="0"/>
                <a:cs typeface="Times New Roman" panose="02020603050405020304" pitchFamily="18" charset="0"/>
              </a:rPr>
              <a:t>11</a:t>
            </a:r>
            <a:r>
              <a:rPr lang="en-US" altLang="zh-CN" sz="2400" b="0" i="0" dirty="0">
                <a:solidFill>
                  <a:srgbClr val="222222"/>
                </a:solidFill>
                <a:effectLst/>
                <a:latin typeface="Times New Roman" panose="02020603050405020304" pitchFamily="18" charset="0"/>
                <a:cs typeface="Times New Roman" panose="02020603050405020304" pitchFamily="18" charset="0"/>
              </a:rPr>
              <a:t>, 20027 (2021).</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pPr algn="l">
              <a:lnSpc>
                <a:spcPct val="125000"/>
              </a:lnSpc>
              <a:spcAft>
                <a:spcPts val="500"/>
              </a:spcAft>
            </a:pPr>
            <a:endParaRPr lang="zh-CN" altLang="en-US" sz="2400" dirty="0">
              <a:solidFill>
                <a:srgbClr val="000000"/>
              </a:solidFill>
              <a:latin typeface="Times New Roman" panose="02020603050405020304" pitchFamily="18" charset="0"/>
              <a:cs typeface="Times New Roman" panose="02020603050405020304" pitchFamily="18" charset="0"/>
              <a:sym typeface="+mn-ea"/>
            </a:endParaRPr>
          </a:p>
        </p:txBody>
      </p:sp>
      <p:sp>
        <p:nvSpPr>
          <p:cNvPr id="6" name="矩形 5"/>
          <p:cNvSpPr/>
          <p:nvPr/>
        </p:nvSpPr>
        <p:spPr>
          <a:xfrm>
            <a:off x="1852163" y="1428750"/>
            <a:ext cx="309880" cy="922020"/>
          </a:xfrm>
          <a:prstGeom prst="rect">
            <a:avLst/>
          </a:prstGeom>
          <a:noFill/>
        </p:spPr>
        <p:txBody>
          <a:bodyPr wrap="none" lIns="91440" tIns="45720" rIns="91440" bIns="45720">
            <a:spAutoFit/>
          </a:bodyPr>
          <a:lstStyle/>
          <a:p>
            <a:pPr algn="ct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42375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027667" y="537616"/>
            <a:ext cx="6961907" cy="7021575"/>
            <a:chOff x="4038600" y="2259880"/>
            <a:chExt cx="2647060" cy="2669747"/>
          </a:xfrm>
          <a:solidFill>
            <a:srgbClr val="A6A6A6">
              <a:alpha val="20000"/>
            </a:srgbClr>
          </a:solidFill>
        </p:grpSpPr>
        <p:sp>
          <p:nvSpPr>
            <p:cNvPr id="7"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8"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9"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0"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1"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2"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1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4"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5"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6"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7"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8"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29"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2"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3"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4"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5"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6"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7"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8"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39"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0"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1"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2"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sp>
          <p:nvSpPr>
            <p:cNvPr id="43"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p>
          </p:txBody>
        </p:sp>
      </p:grpSp>
      <p:pic>
        <p:nvPicPr>
          <p:cNvPr id="82" name="图片 81"/>
          <p:cNvPicPr>
            <a:picLocks noChangeAspect="1"/>
          </p:cNvPicPr>
          <p:nvPr/>
        </p:nvPicPr>
        <p:blipFill>
          <a:blip r:embed="rId3">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58190" y="3679666"/>
            <a:ext cx="5646036" cy="2772000"/>
          </a:xfrm>
          <a:prstGeom prst="rect">
            <a:avLst/>
          </a:prstGeom>
        </p:spPr>
      </p:pic>
      <p:sp>
        <p:nvSpPr>
          <p:cNvPr id="4" name="文本占位符 3"/>
          <p:cNvSpPr>
            <a:spLocks noGrp="1"/>
          </p:cNvSpPr>
          <p:nvPr>
            <p:ph type="body" sz="quarter" idx="15"/>
          </p:nvPr>
        </p:nvSpPr>
        <p:spPr>
          <a:xfrm>
            <a:off x="970915" y="3250565"/>
            <a:ext cx="2367915" cy="1595120"/>
          </a:xfrm>
        </p:spPr>
        <p:txBody>
          <a:bodyPr vert="eaVert"/>
          <a:lstStyle/>
          <a:p>
            <a:r>
              <a:rPr lang="zh-CN" altLang="en-US" dirty="0">
                <a:latin typeface="+mj-ea"/>
              </a:rPr>
              <a:t>谢谢</a:t>
            </a:r>
          </a:p>
        </p:txBody>
      </p:sp>
      <p:sp>
        <p:nvSpPr>
          <p:cNvPr id="2" name="矩形 1">
            <a:extLst>
              <a:ext uri="{FF2B5EF4-FFF2-40B4-BE49-F238E27FC236}">
                <a16:creationId xmlns:a16="http://schemas.microsoft.com/office/drawing/2014/main" id="{1C05380E-38BD-BEA1-3A3A-DC536FD728C5}"/>
              </a:ext>
            </a:extLst>
          </p:cNvPr>
          <p:cNvSpPr/>
          <p:nvPr/>
        </p:nvSpPr>
        <p:spPr>
          <a:xfrm>
            <a:off x="798254" y="4674905"/>
            <a:ext cx="4857519" cy="14030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项目财务预算</a:t>
            </a:r>
          </a:p>
        </p:txBody>
      </p:sp>
      <p:sp>
        <p:nvSpPr>
          <p:cNvPr id="5" name="文本框 4"/>
          <p:cNvSpPr txBox="1"/>
          <p:nvPr/>
        </p:nvSpPr>
        <p:spPr>
          <a:xfrm>
            <a:off x="1919676" y="1636063"/>
            <a:ext cx="9359759" cy="3747052"/>
          </a:xfrm>
          <a:prstGeom prst="rect">
            <a:avLst/>
          </a:prstGeom>
          <a:noFill/>
        </p:spPr>
        <p:txBody>
          <a:bodyPr wrap="square" lIns="0" tIns="0" rIns="0" bIns="0" rtlCol="0" anchor="ctr">
            <a:normAutofit/>
          </a:bodyPr>
          <a:lstStyle/>
          <a:p>
            <a:pPr marL="342900" indent="-342900" algn="l">
              <a:lnSpc>
                <a:spcPct val="125000"/>
              </a:lnSpc>
              <a:spcAft>
                <a:spcPts val="500"/>
              </a:spcAft>
              <a:buFont typeface="Wingdings" panose="05000000000000000000" charset="0"/>
              <a:buChar char=""/>
            </a:pPr>
            <a:r>
              <a:rPr lang="zh-CN" altLang="en-US" sz="2000" dirty="0"/>
              <a:t>专用材料费 6,000 元；用途：GPT PLUS API 2000， GPU服务器4000</a:t>
            </a:r>
          </a:p>
          <a:p>
            <a:pPr marL="342900" indent="-342900" algn="l">
              <a:lnSpc>
                <a:spcPct val="125000"/>
              </a:lnSpc>
              <a:spcAft>
                <a:spcPts val="500"/>
              </a:spcAft>
              <a:buFont typeface="Wingdings" panose="05000000000000000000" charset="0"/>
              <a:buChar char=""/>
            </a:pPr>
            <a:r>
              <a:rPr lang="zh-CN" altLang="en-US" sz="2000" dirty="0"/>
              <a:t>印刷费与资料费 500元；用途：印刷和购买相关资料</a:t>
            </a:r>
          </a:p>
          <a:p>
            <a:pPr marL="342900" indent="-342900" algn="l">
              <a:lnSpc>
                <a:spcPct val="125000"/>
              </a:lnSpc>
              <a:spcAft>
                <a:spcPts val="500"/>
              </a:spcAft>
              <a:buFont typeface="Wingdings" panose="05000000000000000000" charset="0"/>
              <a:buChar char=""/>
            </a:pPr>
            <a:r>
              <a:rPr lang="zh-CN" altLang="en-US" sz="2000" dirty="0"/>
              <a:t>交通与差旅费 500 元；用途：往返紫金港和玉泉校区等</a:t>
            </a:r>
          </a:p>
          <a:p>
            <a:pPr marL="342900" indent="-342900" algn="l">
              <a:lnSpc>
                <a:spcPct val="125000"/>
              </a:lnSpc>
              <a:spcAft>
                <a:spcPts val="500"/>
              </a:spcAft>
              <a:buFont typeface="Wingdings" panose="05000000000000000000" charset="0"/>
              <a:buChar char=""/>
            </a:pPr>
            <a:r>
              <a:rPr lang="zh-CN" altLang="en-US" sz="2000" dirty="0"/>
              <a:t>出版费 1,000 元；用途：论文发表</a:t>
            </a:r>
          </a:p>
        </p:txBody>
      </p:sp>
      <p:grpSp>
        <p:nvGrpSpPr>
          <p:cNvPr id="3" name="组合 2"/>
          <p:cNvGrpSpPr/>
          <p:nvPr/>
        </p:nvGrpSpPr>
        <p:grpSpPr>
          <a:xfrm>
            <a:off x="1101090" y="1555750"/>
            <a:ext cx="9989820" cy="4186555"/>
            <a:chOff x="1095" y="2256"/>
            <a:chExt cx="17066" cy="7152"/>
          </a:xfrm>
        </p:grpSpPr>
        <p:sp>
          <p:nvSpPr>
            <p:cNvPr id="9" name="矩形 14"/>
            <p:cNvSpPr/>
            <p:nvPr/>
          </p:nvSpPr>
          <p:spPr>
            <a:xfrm>
              <a:off x="1344" y="2393"/>
              <a:ext cx="16467" cy="6731"/>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矩形 14"/>
            <p:cNvSpPr/>
            <p:nvPr/>
          </p:nvSpPr>
          <p:spPr>
            <a:xfrm>
              <a:off x="1095" y="2256"/>
              <a:ext cx="17067" cy="7152"/>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体 7"/>
          <p:cNvSpPr/>
          <p:nvPr/>
        </p:nvSpPr>
        <p:spPr>
          <a:xfrm>
            <a:off x="3133311" y="967819"/>
            <a:ext cx="1222513" cy="3493604"/>
          </a:xfrm>
          <a:prstGeom prst="cube">
            <a:avLst>
              <a:gd name="adj" fmla="val 7865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6" name="直接箭头连接符 5"/>
          <p:cNvCxnSpPr/>
          <p:nvPr/>
        </p:nvCxnSpPr>
        <p:spPr>
          <a:xfrm>
            <a:off x="3901107" y="2714624"/>
            <a:ext cx="12399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730777" y="2727020"/>
            <a:ext cx="4025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p:cNvCxnSpPr>
            <a:endCxn id="65" idx="0"/>
          </p:cNvCxnSpPr>
          <p:nvPr/>
        </p:nvCxnSpPr>
        <p:spPr>
          <a:xfrm flipV="1">
            <a:off x="2786477" y="2523241"/>
            <a:ext cx="1780553" cy="203779"/>
          </a:xfrm>
          <a:prstGeom prst="bentConnector4">
            <a:avLst>
              <a:gd name="adj1" fmla="val 2553"/>
              <a:gd name="adj2" fmla="val 102914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立方体 29"/>
          <p:cNvSpPr/>
          <p:nvPr/>
        </p:nvSpPr>
        <p:spPr>
          <a:xfrm>
            <a:off x="5156752" y="1558353"/>
            <a:ext cx="1611795" cy="2304219"/>
          </a:xfrm>
          <a:prstGeom prst="cube">
            <a:avLst>
              <a:gd name="adj" fmla="val 40734"/>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2" name="连接符: 肘形 31"/>
          <p:cNvCxnSpPr>
            <a:endCxn id="36" idx="0"/>
          </p:cNvCxnSpPr>
          <p:nvPr/>
        </p:nvCxnSpPr>
        <p:spPr>
          <a:xfrm flipV="1">
            <a:off x="4840355" y="2501682"/>
            <a:ext cx="2147682" cy="208780"/>
          </a:xfrm>
          <a:prstGeom prst="bentConnector4">
            <a:avLst>
              <a:gd name="adj1" fmla="val 945"/>
              <a:gd name="adj2" fmla="val 99260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410735" y="2700463"/>
            <a:ext cx="11587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799194" y="2501682"/>
            <a:ext cx="377686" cy="407558"/>
            <a:chOff x="2678596" y="2842592"/>
            <a:chExt cx="437321" cy="432351"/>
          </a:xfrm>
        </p:grpSpPr>
        <p:sp>
          <p:nvSpPr>
            <p:cNvPr id="35" name="十字形 34"/>
            <p:cNvSpPr/>
            <p:nvPr/>
          </p:nvSpPr>
          <p:spPr>
            <a:xfrm>
              <a:off x="2678596" y="2842592"/>
              <a:ext cx="437321" cy="432351"/>
            </a:xfrm>
            <a:prstGeom prst="plus">
              <a:avLst>
                <a:gd name="adj" fmla="val 431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圆: 空心 35"/>
            <p:cNvSpPr/>
            <p:nvPr/>
          </p:nvSpPr>
          <p:spPr>
            <a:xfrm>
              <a:off x="2678596" y="2842592"/>
              <a:ext cx="437321" cy="432351"/>
            </a:xfrm>
            <a:prstGeom prst="donut">
              <a:avLst>
                <a:gd name="adj" fmla="val 857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64" name="组合 63"/>
          <p:cNvGrpSpPr/>
          <p:nvPr/>
        </p:nvGrpSpPr>
        <p:grpSpPr>
          <a:xfrm>
            <a:off x="4378187" y="2523241"/>
            <a:ext cx="377686" cy="407558"/>
            <a:chOff x="2678596" y="2842592"/>
            <a:chExt cx="437321" cy="432351"/>
          </a:xfrm>
        </p:grpSpPr>
        <p:sp>
          <p:nvSpPr>
            <p:cNvPr id="65" name="十字形 64"/>
            <p:cNvSpPr/>
            <p:nvPr/>
          </p:nvSpPr>
          <p:spPr>
            <a:xfrm>
              <a:off x="2678596" y="2842592"/>
              <a:ext cx="437321" cy="432351"/>
            </a:xfrm>
            <a:prstGeom prst="plus">
              <a:avLst>
                <a:gd name="adj" fmla="val 431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 name="圆: 空心 65"/>
            <p:cNvSpPr/>
            <p:nvPr/>
          </p:nvSpPr>
          <p:spPr>
            <a:xfrm>
              <a:off x="2678596" y="2842592"/>
              <a:ext cx="437321" cy="432351"/>
            </a:xfrm>
            <a:prstGeom prst="donut">
              <a:avLst>
                <a:gd name="adj" fmla="val 857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70" name="文本框 69"/>
          <p:cNvSpPr txBox="1"/>
          <p:nvPr/>
        </p:nvSpPr>
        <p:spPr>
          <a:xfrm>
            <a:off x="7501555" y="2299589"/>
            <a:ext cx="7404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imes New Roman" panose="02020503050405090304" pitchFamily="18" charset="0"/>
                <a:ea typeface="等线" panose="02010600030101010101" pitchFamily="2" charset="-122"/>
                <a:cs typeface="Times New Roman" panose="02020503050405090304" pitchFamily="18" charset="0"/>
              </a:rPr>
              <a:t>…</a:t>
            </a:r>
            <a:endParaRPr kumimoji="0" lang="zh-CN" altLang="en-US" sz="3200" b="0" i="0" u="none" strike="noStrike" kern="1200" cap="none" spc="0" normalizeH="0" baseline="0" noProof="0" dirty="0">
              <a:ln>
                <a:noFill/>
              </a:ln>
              <a:solidFill>
                <a:prstClr val="black"/>
              </a:solidFill>
              <a:effectLst/>
              <a:uLnTx/>
              <a:uFillTx/>
              <a:latin typeface="Times New Roman" panose="02020503050405090304" pitchFamily="18" charset="0"/>
              <a:ea typeface="等线" panose="02010600030101010101" pitchFamily="2" charset="-122"/>
              <a:cs typeface="Times New Roman" panose="02020503050405090304" pitchFamily="18" charset="0"/>
            </a:endParaRPr>
          </a:p>
        </p:txBody>
      </p:sp>
      <p:sp>
        <p:nvSpPr>
          <p:cNvPr id="74" name="矩形 73"/>
          <p:cNvSpPr/>
          <p:nvPr/>
        </p:nvSpPr>
        <p:spPr>
          <a:xfrm>
            <a:off x="8177000" y="1252239"/>
            <a:ext cx="250966" cy="28964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矩形 74"/>
          <p:cNvSpPr/>
          <p:nvPr/>
        </p:nvSpPr>
        <p:spPr>
          <a:xfrm>
            <a:off x="6960284" y="4532575"/>
            <a:ext cx="249721" cy="12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6" name="矩形 75"/>
          <p:cNvSpPr/>
          <p:nvPr/>
        </p:nvSpPr>
        <p:spPr>
          <a:xfrm>
            <a:off x="7357436" y="4305399"/>
            <a:ext cx="249722" cy="16813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7" name="矩形 76"/>
          <p:cNvSpPr/>
          <p:nvPr/>
        </p:nvSpPr>
        <p:spPr>
          <a:xfrm>
            <a:off x="7754589" y="4305399"/>
            <a:ext cx="249722" cy="16813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矩形 77"/>
          <p:cNvSpPr/>
          <p:nvPr/>
        </p:nvSpPr>
        <p:spPr>
          <a:xfrm>
            <a:off x="8178244" y="4305399"/>
            <a:ext cx="249722" cy="16813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79" name="直接箭头连接符 78"/>
          <p:cNvCxnSpPr/>
          <p:nvPr/>
        </p:nvCxnSpPr>
        <p:spPr>
          <a:xfrm>
            <a:off x="6351103" y="5135603"/>
            <a:ext cx="6091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3"/>
            <a:endCxn id="76" idx="1"/>
          </p:cNvCxnSpPr>
          <p:nvPr/>
        </p:nvCxnSpPr>
        <p:spPr>
          <a:xfrm>
            <a:off x="7210005" y="5146082"/>
            <a:ext cx="147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76" idx="3"/>
            <a:endCxn id="77" idx="1"/>
          </p:cNvCxnSpPr>
          <p:nvPr/>
        </p:nvCxnSpPr>
        <p:spPr>
          <a:xfrm>
            <a:off x="7607158" y="5146082"/>
            <a:ext cx="147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7" idx="3"/>
            <a:endCxn id="78" idx="1"/>
          </p:cNvCxnSpPr>
          <p:nvPr/>
        </p:nvCxnSpPr>
        <p:spPr>
          <a:xfrm>
            <a:off x="8004311" y="5146082"/>
            <a:ext cx="173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8598579" y="1249239"/>
            <a:ext cx="249722" cy="47375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89" name="直接箭头连接符 88"/>
          <p:cNvCxnSpPr>
            <a:stCxn id="74" idx="3"/>
          </p:cNvCxnSpPr>
          <p:nvPr/>
        </p:nvCxnSpPr>
        <p:spPr>
          <a:xfrm>
            <a:off x="8427966" y="2700463"/>
            <a:ext cx="170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78" idx="3"/>
          </p:cNvCxnSpPr>
          <p:nvPr/>
        </p:nvCxnSpPr>
        <p:spPr>
          <a:xfrm>
            <a:off x="8427966" y="5146082"/>
            <a:ext cx="170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022234" y="1249239"/>
            <a:ext cx="249722" cy="47375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6" name="直接箭头连接符 95"/>
          <p:cNvCxnSpPr>
            <a:stCxn id="87" idx="3"/>
            <a:endCxn id="94" idx="1"/>
          </p:cNvCxnSpPr>
          <p:nvPr/>
        </p:nvCxnSpPr>
        <p:spPr>
          <a:xfrm>
            <a:off x="8848301" y="3618002"/>
            <a:ext cx="173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9461836" y="1249238"/>
            <a:ext cx="249722" cy="47375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99" name="直接箭头连接符 98"/>
          <p:cNvCxnSpPr>
            <a:stCxn id="94" idx="3"/>
            <a:endCxn id="97" idx="1"/>
          </p:cNvCxnSpPr>
          <p:nvPr/>
        </p:nvCxnSpPr>
        <p:spPr>
          <a:xfrm flipV="1">
            <a:off x="9271956" y="3618001"/>
            <a:ext cx="1898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10026063" y="3396854"/>
            <a:ext cx="397146" cy="4422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cxnSp>
        <p:nvCxnSpPr>
          <p:cNvPr id="102" name="直接箭头连接符 101"/>
          <p:cNvCxnSpPr>
            <a:stCxn id="97" idx="3"/>
            <a:endCxn id="100" idx="2"/>
          </p:cNvCxnSpPr>
          <p:nvPr/>
        </p:nvCxnSpPr>
        <p:spPr>
          <a:xfrm flipV="1">
            <a:off x="9711558" y="3618000"/>
            <a:ext cx="3145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8" name="图片 107"/>
          <p:cNvPicPr>
            <a:picLocks noChangeAspect="1"/>
          </p:cNvPicPr>
          <p:nvPr/>
        </p:nvPicPr>
        <p:blipFill>
          <a:blip r:embed="rId3"/>
          <a:stretch>
            <a:fillRect/>
          </a:stretch>
        </p:blipFill>
        <p:spPr>
          <a:xfrm>
            <a:off x="669419" y="1727370"/>
            <a:ext cx="1929725" cy="1929725"/>
          </a:xfrm>
          <a:prstGeom prst="rect">
            <a:avLst/>
          </a:prstGeom>
          <a:ln>
            <a:noFill/>
          </a:ln>
          <a:effectLst>
            <a:outerShdw blurRad="190500" algn="tl" rotWithShape="0">
              <a:srgbClr val="000000">
                <a:alpha val="70000"/>
              </a:srgbClr>
            </a:outerShdw>
          </a:effectLst>
        </p:spPr>
      </p:pic>
      <p:pic>
        <p:nvPicPr>
          <p:cNvPr id="112" name="图片 111"/>
          <p:cNvPicPr>
            <a:picLocks noChangeAspect="1"/>
          </p:cNvPicPr>
          <p:nvPr/>
        </p:nvPicPr>
        <p:blipFill>
          <a:blip r:embed="rId4"/>
          <a:stretch>
            <a:fillRect/>
          </a:stretch>
        </p:blipFill>
        <p:spPr>
          <a:xfrm>
            <a:off x="584937" y="1874639"/>
            <a:ext cx="1929719" cy="1929719"/>
          </a:xfrm>
          <a:prstGeom prst="rect">
            <a:avLst/>
          </a:prstGeom>
          <a:ln>
            <a:noFill/>
          </a:ln>
          <a:effectLst>
            <a:outerShdw blurRad="190500" algn="tl" rotWithShape="0">
              <a:srgbClr val="000000">
                <a:alpha val="70000"/>
              </a:srgbClr>
            </a:outerShdw>
          </a:effectLst>
        </p:spPr>
      </p:pic>
      <p:pic>
        <p:nvPicPr>
          <p:cNvPr id="114" name="图片 113"/>
          <p:cNvPicPr>
            <a:picLocks noChangeAspect="1"/>
          </p:cNvPicPr>
          <p:nvPr/>
        </p:nvPicPr>
        <p:blipFill>
          <a:blip r:embed="rId5"/>
          <a:stretch>
            <a:fillRect/>
          </a:stretch>
        </p:blipFill>
        <p:spPr>
          <a:xfrm>
            <a:off x="495486" y="2021913"/>
            <a:ext cx="1929714" cy="1929714"/>
          </a:xfrm>
          <a:prstGeom prst="rect">
            <a:avLst/>
          </a:prstGeom>
          <a:ln>
            <a:noFill/>
          </a:ln>
          <a:effectLst>
            <a:outerShdw blurRad="292100" dist="139700" dir="2700000" algn="tl" rotWithShape="0">
              <a:srgbClr val="333333">
                <a:alpha val="65000"/>
              </a:srgbClr>
            </a:outerShdw>
          </a:effectLst>
        </p:spPr>
      </p:pic>
      <p:sp>
        <p:nvSpPr>
          <p:cNvPr id="115" name="文本框 114"/>
          <p:cNvSpPr txBox="1"/>
          <p:nvPr/>
        </p:nvSpPr>
        <p:spPr>
          <a:xfrm>
            <a:off x="334894" y="822301"/>
            <a:ext cx="22436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Input images</a:t>
            </a: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同尺度卫星图片集</a:t>
            </a:r>
          </a:p>
        </p:txBody>
      </p:sp>
      <p:sp>
        <p:nvSpPr>
          <p:cNvPr id="116" name="文本框 115"/>
          <p:cNvSpPr txBox="1"/>
          <p:nvPr/>
        </p:nvSpPr>
        <p:spPr>
          <a:xfrm>
            <a:off x="3333668" y="4636678"/>
            <a:ext cx="297009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Embedding features</a:t>
            </a: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附加特征</a:t>
            </a:r>
            <a:endPar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如当地传染病感染率等</a:t>
            </a:r>
          </a:p>
        </p:txBody>
      </p:sp>
      <p:sp>
        <p:nvSpPr>
          <p:cNvPr id="117" name="文本框 116"/>
          <p:cNvSpPr txBox="1"/>
          <p:nvPr/>
        </p:nvSpPr>
        <p:spPr>
          <a:xfrm>
            <a:off x="10463219" y="3221958"/>
            <a:ext cx="20126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预测指标</a:t>
            </a:r>
            <a:endPar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如婴儿死亡率</a:t>
            </a:r>
          </a:p>
        </p:txBody>
      </p:sp>
      <p:sp>
        <p:nvSpPr>
          <p:cNvPr id="5" name="文本框 4"/>
          <p:cNvSpPr txBox="1"/>
          <p:nvPr/>
        </p:nvSpPr>
        <p:spPr>
          <a:xfrm>
            <a:off x="8748693" y="580648"/>
            <a:ext cx="6463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FC</a:t>
            </a:r>
            <a:endPar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7444946" y="6114718"/>
            <a:ext cx="6463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FC</a:t>
            </a:r>
            <a:endParaRPr kumimoji="0" lang="zh-CN" altLang="en-US"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p:cNvSpPr txBox="1"/>
          <p:nvPr/>
        </p:nvSpPr>
        <p:spPr>
          <a:xfrm>
            <a:off x="2724196" y="231737"/>
            <a:ext cx="190253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connection</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p:cNvSpPr txBox="1"/>
          <p:nvPr/>
        </p:nvSpPr>
        <p:spPr>
          <a:xfrm>
            <a:off x="4062564" y="3575901"/>
            <a:ext cx="12195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CNN</a:t>
            </a:r>
          </a:p>
        </p:txBody>
      </p:sp>
      <p:sp>
        <p:nvSpPr>
          <p:cNvPr id="52" name="文本框 51"/>
          <p:cNvSpPr txBox="1"/>
          <p:nvPr/>
        </p:nvSpPr>
        <p:spPr>
          <a:xfrm>
            <a:off x="5011383" y="226705"/>
            <a:ext cx="190253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connection</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45" name="组合 44"/>
          <p:cNvGrpSpPr/>
          <p:nvPr/>
        </p:nvGrpSpPr>
        <p:grpSpPr>
          <a:xfrm>
            <a:off x="7027667" y="537616"/>
            <a:ext cx="6961907" cy="7021575"/>
            <a:chOff x="4038600" y="2259880"/>
            <a:chExt cx="2647060" cy="2669747"/>
          </a:xfrm>
          <a:solidFill>
            <a:srgbClr val="A6A6A6">
              <a:alpha val="20000"/>
            </a:srgbClr>
          </a:solidFill>
        </p:grpSpPr>
        <p:sp>
          <p:nvSpPr>
            <p:cNvPr id="46" name="Freeform 105"/>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106"/>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07"/>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108"/>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09"/>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110"/>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Freeform 111"/>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112"/>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Freeform 113"/>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114"/>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Freeform 115"/>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Freeform 116"/>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Freeform 117"/>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Freeform 118"/>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Freeform 119"/>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Freeform 120"/>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Freeform 121"/>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Freeform 122"/>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Freeform 123"/>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Freeform 124"/>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Freeform 125"/>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Freeform 126"/>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Freeform 127"/>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128"/>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Freeform 129"/>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Freeform 130"/>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Freeform 131"/>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132"/>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133"/>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Freeform 134"/>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135"/>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Freeform 136"/>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137"/>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Freeform 138"/>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Freeform 139"/>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40"/>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Freeform 141"/>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60116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93780" y="2608487"/>
            <a:ext cx="2974123" cy="3387729"/>
            <a:chOff x="870884" y="1648624"/>
            <a:chExt cx="2974123" cy="3387729"/>
          </a:xfrm>
        </p:grpSpPr>
        <p:sp>
          <p:nvSpPr>
            <p:cNvPr id="11" name="椭圆 10"/>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90204"/>
                <a:ea typeface="微软雅黑"/>
                <a:cs typeface="+mn-cs"/>
              </a:endParaRPr>
            </a:p>
          </p:txBody>
        </p:sp>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2998"/>
            <a:stretch>
              <a:fillRect/>
            </a:stretch>
          </p:blipFill>
          <p:spPr>
            <a:xfrm>
              <a:off x="1220247" y="1857063"/>
              <a:ext cx="1957015" cy="3160925"/>
            </a:xfrm>
            <a:prstGeom prst="rect">
              <a:avLst/>
            </a:prstGeom>
          </p:spPr>
        </p:pic>
        <p:sp>
          <p:nvSpPr>
            <p:cNvPr id="5" name="文本框 4"/>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en-US" altLang="zh-CN" sz="1400" b="1" i="0" u="none" strike="noStrike" kern="1200" cap="none" spc="0" normalizeH="0" baseline="0" noProof="0" dirty="0">
                  <a:ln>
                    <a:noFill/>
                  </a:ln>
                  <a:solidFill>
                    <a:srgbClr val="003F88"/>
                  </a:solidFill>
                  <a:effectLst/>
                  <a:uLnTx/>
                  <a:uFillTx/>
                  <a:latin typeface="Arial" panose="020B0604020202090204"/>
                  <a:ea typeface="微软雅黑"/>
                  <a:cs typeface="+mn-cs"/>
                </a:rPr>
                <a:t>CON</a:t>
              </a:r>
              <a:r>
                <a:rPr kumimoji="0" lang="en-US" altLang="zh-CN" sz="1400" b="1" i="0" u="none" strike="noStrike" kern="1200" cap="none" spc="0" normalizeH="0" baseline="0" noProof="0" dirty="0">
                  <a:ln>
                    <a:noFill/>
                  </a:ln>
                  <a:solidFill>
                    <a:srgbClr val="FFFFFF"/>
                  </a:solidFill>
                  <a:effectLst/>
                  <a:uLnTx/>
                  <a:uFillTx/>
                  <a:latin typeface="Arial" panose="020B0604020202090204"/>
                  <a:ea typeface="微软雅黑"/>
                  <a:cs typeface="+mn-cs"/>
                </a:rPr>
                <a:t>TENTS</a:t>
              </a:r>
              <a:endParaRPr kumimoji="0" lang="zh-CN" altLang="en-US" sz="1400" b="1" i="0" u="none" strike="noStrike" kern="1200" cap="none" spc="0" normalizeH="0" baseline="0" noProof="0" dirty="0">
                <a:ln>
                  <a:noFill/>
                </a:ln>
                <a:solidFill>
                  <a:srgbClr val="FFFFFF"/>
                </a:solidFill>
                <a:effectLst/>
                <a:uLnTx/>
                <a:uFillTx/>
                <a:latin typeface="Arial" panose="020B0604020202090204"/>
                <a:ea typeface="微软雅黑"/>
                <a:cs typeface="+mn-cs"/>
              </a:endParaRPr>
            </a:p>
          </p:txBody>
        </p:sp>
        <p:sp>
          <p:nvSpPr>
            <p:cNvPr id="6" name="文本框 5"/>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defRPr/>
              </a:pPr>
              <a:r>
                <a:rPr kumimoji="0" lang="zh-CN" altLang="en-US" sz="4800" b="1" i="0" u="none" strike="noStrike" kern="1200" cap="none" spc="0" normalizeH="0" baseline="0" noProof="0" dirty="0">
                  <a:ln>
                    <a:noFill/>
                  </a:ln>
                  <a:solidFill>
                    <a:srgbClr val="3F3F3F"/>
                  </a:solidFill>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p>
          </p:txBody>
        </p:sp>
      </p:grpSp>
      <p:pic>
        <p:nvPicPr>
          <p:cNvPr id="54" name="图片 53"/>
          <p:cNvPicPr>
            <a:picLocks noChangeAspect="1"/>
          </p:cNvPicPr>
          <p:nvPr/>
        </p:nvPicPr>
        <p:blipFill rotWithShape="1">
          <a:blip r:embed="rId3">
            <a:alphaModFix amt="50000"/>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32998"/>
          <a:stretch>
            <a:fillRect/>
          </a:stretch>
        </p:blipFill>
        <p:spPr>
          <a:xfrm>
            <a:off x="5586820" y="-1357083"/>
            <a:ext cx="5553465" cy="8969827"/>
          </a:xfrm>
          <a:prstGeom prst="rect">
            <a:avLst/>
          </a:prstGeom>
        </p:spPr>
      </p:pic>
      <p:grpSp>
        <p:nvGrpSpPr>
          <p:cNvPr id="55" name="组合 54"/>
          <p:cNvGrpSpPr/>
          <p:nvPr/>
        </p:nvGrpSpPr>
        <p:grpSpPr>
          <a:xfrm>
            <a:off x="5805170" y="1344295"/>
            <a:ext cx="3408680" cy="4115187"/>
            <a:chOff x="5395536" y="685800"/>
            <a:chExt cx="3408680" cy="4115187"/>
          </a:xfrm>
        </p:grpSpPr>
        <p:sp>
          <p:nvSpPr>
            <p:cNvPr id="56" name="文本框 55"/>
            <p:cNvSpPr txBox="1"/>
            <p:nvPr/>
          </p:nvSpPr>
          <p:spPr>
            <a:xfrm>
              <a:off x="5395536" y="2949575"/>
              <a:ext cx="3408680" cy="72009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90204"/>
                  <a:ea typeface="微软雅黑"/>
                  <a:cs typeface="+mn-cs"/>
                </a:rPr>
                <a:t>03 </a:t>
              </a:r>
              <a:r>
                <a:rPr kumimoji="0" lang="zh-CN" altLang="en-US" sz="2800" b="1" i="0" u="none" strike="noStrike" kern="1200" cap="none" spc="0" normalizeH="0" baseline="0" noProof="0" dirty="0">
                  <a:ln>
                    <a:noFill/>
                  </a:ln>
                  <a:solidFill>
                    <a:srgbClr val="3F3F3F"/>
                  </a:solidFill>
                  <a:effectLst/>
                  <a:uLnTx/>
                  <a:uFillTx/>
                  <a:latin typeface="Arial" panose="020B0604020202090204"/>
                  <a:ea typeface="微软雅黑"/>
                  <a:cs typeface="+mn-cs"/>
                </a:rPr>
                <a:t>项目优势和风险</a:t>
              </a:r>
              <a:endParaRPr kumimoji="0" lang="zh-CN" altLang="zh-CN" sz="2800" b="0" i="0" u="none" strike="noStrike" kern="1200" cap="none" spc="0" normalizeH="0" baseline="0" noProof="0" dirty="0">
                <a:ln>
                  <a:noFill/>
                </a:ln>
                <a:solidFill>
                  <a:srgbClr val="3F3F3F"/>
                </a:solidFill>
                <a:effectLst/>
                <a:uLnTx/>
                <a:uFillTx/>
                <a:latin typeface="Arial" panose="020B0604020202090204"/>
                <a:ea typeface="微软雅黑"/>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3F3F3F"/>
                  </a:solidFill>
                  <a:effectLst/>
                  <a:uLnTx/>
                  <a:uFillTx/>
                  <a:latin typeface="Arial" panose="020B0604020202090204"/>
                  <a:ea typeface="微软雅黑"/>
                  <a:cs typeface="+mn-cs"/>
                </a:rPr>
                <a:t>Advantages and risks of the project</a:t>
              </a:r>
            </a:p>
          </p:txBody>
        </p:sp>
        <p:sp>
          <p:nvSpPr>
            <p:cNvPr id="57" name="文本框 56"/>
            <p:cNvSpPr txBox="1"/>
            <p:nvPr/>
          </p:nvSpPr>
          <p:spPr>
            <a:xfrm>
              <a:off x="5395536" y="1817370"/>
              <a:ext cx="2864485" cy="72009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90204"/>
                  <a:ea typeface="微软雅黑"/>
                  <a:cs typeface="+mn-cs"/>
                </a:rPr>
                <a:t>02 </a:t>
              </a:r>
              <a:r>
                <a:rPr kumimoji="0" lang="zh-CN" altLang="en-US" sz="2800" b="1" i="0" u="none" strike="noStrike" kern="1200" cap="none" spc="0" normalizeH="0" baseline="0" noProof="0" dirty="0">
                  <a:ln>
                    <a:noFill/>
                  </a:ln>
                  <a:solidFill>
                    <a:srgbClr val="3F3F3F"/>
                  </a:solidFill>
                  <a:effectLst/>
                  <a:uLnTx/>
                  <a:uFillTx/>
                  <a:latin typeface="Arial" panose="020B0604020202090204"/>
                  <a:ea typeface="微软雅黑"/>
                  <a:cs typeface="+mn-cs"/>
                </a:rPr>
                <a:t>项目主要内容</a:t>
              </a:r>
              <a:endParaRPr kumimoji="0" lang="zh-CN" altLang="zh-CN" sz="2800" b="0" i="0" u="none" strike="noStrike" kern="1200" cap="none" spc="0" normalizeH="0" baseline="0" noProof="0" dirty="0">
                <a:ln>
                  <a:noFill/>
                </a:ln>
                <a:solidFill>
                  <a:srgbClr val="3F3F3F"/>
                </a:solidFill>
                <a:effectLst/>
                <a:uLnTx/>
                <a:uFillTx/>
                <a:latin typeface="Arial" panose="020B0604020202090204"/>
                <a:ea typeface="微软雅黑"/>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3F3F3F"/>
                  </a:solidFill>
                  <a:effectLst/>
                  <a:uLnTx/>
                  <a:uFillTx/>
                  <a:latin typeface="Arial" panose="020B0604020202090204"/>
                  <a:ea typeface="微软雅黑"/>
                  <a:cs typeface="+mn-cs"/>
                </a:rPr>
                <a:t>Main content of the project</a:t>
              </a:r>
            </a:p>
          </p:txBody>
        </p:sp>
        <p:sp>
          <p:nvSpPr>
            <p:cNvPr id="58" name="文本框 57"/>
            <p:cNvSpPr txBox="1"/>
            <p:nvPr/>
          </p:nvSpPr>
          <p:spPr>
            <a:xfrm>
              <a:off x="5395536" y="4080987"/>
              <a:ext cx="3240000" cy="72000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90204"/>
                  <a:ea typeface="微软雅黑"/>
                  <a:cs typeface="+mn-cs"/>
                </a:rPr>
                <a:t>04 </a:t>
              </a:r>
              <a:r>
                <a:rPr kumimoji="0" lang="zh-CN" altLang="en-US" sz="2800" b="1" i="0" u="none" strike="noStrike" kern="1200" cap="none" spc="0" normalizeH="0" baseline="0" noProof="0" dirty="0">
                  <a:ln>
                    <a:noFill/>
                  </a:ln>
                  <a:solidFill>
                    <a:srgbClr val="3F3F3F"/>
                  </a:solidFill>
                  <a:effectLst/>
                  <a:uLnTx/>
                  <a:uFillTx/>
                  <a:latin typeface="Arial" panose="020B0604020202090204"/>
                  <a:ea typeface="微软雅黑"/>
                  <a:cs typeface="+mn-cs"/>
                </a:rPr>
                <a:t>项目预期成果</a:t>
              </a:r>
              <a:endParaRPr kumimoji="0" lang="zh-CN" altLang="zh-CN" sz="2800" b="0" i="0" u="none" strike="noStrike" kern="1200" cap="none" spc="0" normalizeH="0" baseline="0" noProof="0" dirty="0">
                <a:ln>
                  <a:noFill/>
                </a:ln>
                <a:solidFill>
                  <a:srgbClr val="3F3F3F"/>
                </a:solidFill>
                <a:effectLst/>
                <a:uLnTx/>
                <a:uFillTx/>
                <a:latin typeface="Arial" panose="020B0604020202090204"/>
                <a:ea typeface="微软雅黑"/>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3F3F3F"/>
                  </a:solidFill>
                  <a:effectLst/>
                  <a:uLnTx/>
                  <a:uFillTx/>
                  <a:latin typeface="Arial" panose="020B0604020202090204"/>
                  <a:ea typeface="微软雅黑"/>
                  <a:cs typeface="+mn-cs"/>
                </a:rPr>
                <a:t>Expected result of the project</a:t>
              </a:r>
            </a:p>
          </p:txBody>
        </p:sp>
        <p:sp>
          <p:nvSpPr>
            <p:cNvPr id="60" name="文本框 59"/>
            <p:cNvSpPr txBox="1"/>
            <p:nvPr/>
          </p:nvSpPr>
          <p:spPr>
            <a:xfrm>
              <a:off x="5395536" y="685800"/>
              <a:ext cx="3240000" cy="720000"/>
            </a:xfrm>
            <a:prstGeom prst="rect">
              <a:avLst/>
            </a:prstGeom>
            <a:noFill/>
          </p:spPr>
          <p:txBody>
            <a:bodyPr wrap="square" lIns="0" tIns="0" rIns="0" bIns="0" rtlCol="0" anchor="ctr">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3F3F3F"/>
                  </a:solidFill>
                  <a:effectLst/>
                  <a:uLnTx/>
                  <a:uFillTx/>
                  <a:latin typeface="Arial" panose="020B0604020202090204"/>
                  <a:ea typeface="微软雅黑"/>
                  <a:cs typeface="+mn-cs"/>
                </a:rPr>
                <a:t>01 </a:t>
              </a:r>
              <a:r>
                <a:rPr kumimoji="0" lang="zh-CN" altLang="en-US" sz="2800" b="1" i="0" u="none" strike="noStrike" kern="1200" cap="none" spc="0" normalizeH="0" baseline="0" noProof="0" dirty="0">
                  <a:ln>
                    <a:noFill/>
                  </a:ln>
                  <a:solidFill>
                    <a:srgbClr val="3F3F3F"/>
                  </a:solidFill>
                  <a:effectLst/>
                  <a:uLnTx/>
                  <a:uFillTx/>
                  <a:latin typeface="Arial" panose="020B0604020202090204"/>
                  <a:ea typeface="微软雅黑"/>
                  <a:cs typeface="+mn-cs"/>
                </a:rPr>
                <a:t>项目</a:t>
              </a:r>
              <a:r>
                <a:rPr kumimoji="0" lang="zh-CN" altLang="zh-CN" sz="2800" b="1" i="0" u="none" strike="noStrike" kern="1200" cap="none" spc="0" normalizeH="0" baseline="0" noProof="0" dirty="0">
                  <a:ln>
                    <a:noFill/>
                  </a:ln>
                  <a:solidFill>
                    <a:srgbClr val="3F3F3F"/>
                  </a:solidFill>
                  <a:effectLst/>
                  <a:uLnTx/>
                  <a:uFillTx/>
                  <a:latin typeface="Arial" panose="020B0604020202090204"/>
                  <a:ea typeface="微软雅黑"/>
                  <a:cs typeface="+mn-cs"/>
                </a:rPr>
                <a:t>背景及意义</a:t>
              </a:r>
              <a:endParaRPr kumimoji="0" lang="zh-CN" altLang="zh-CN" sz="2800" b="0" i="0" u="none" strike="noStrike" kern="1200" cap="none" spc="0" normalizeH="0" baseline="0" noProof="0" dirty="0">
                <a:ln>
                  <a:noFill/>
                </a:ln>
                <a:solidFill>
                  <a:srgbClr val="3F3F3F"/>
                </a:solidFill>
                <a:effectLst/>
                <a:uLnTx/>
                <a:uFillTx/>
                <a:latin typeface="Arial" panose="020B0604020202090204"/>
                <a:ea typeface="微软雅黑"/>
                <a:cs typeface="+mn-cs"/>
              </a:endParaRPr>
            </a:p>
            <a:p>
              <a:pPr marL="0" marR="0" lvl="0" indent="0" algn="dist" defTabSz="914400" rtl="0" eaLnBrk="1" fontAlgn="auto" latinLnBrk="0" hangingPunct="1">
                <a:lnSpc>
                  <a:spcPct val="12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3F3F3F"/>
                  </a:solidFill>
                  <a:effectLst/>
                  <a:uLnTx/>
                  <a:uFillTx/>
                  <a:latin typeface="Arial" panose="020B0604020202090204"/>
                  <a:ea typeface="微软雅黑"/>
                  <a:cs typeface="+mn-cs"/>
                </a:rPr>
                <a:t>Project Background And Significance</a:t>
              </a:r>
              <a:endParaRPr kumimoji="0" lang="zh-CN" altLang="zh-CN" sz="1200" b="0" i="0" u="none" strike="noStrike" kern="1200" cap="none" spc="0" normalizeH="0" baseline="0" noProof="0" dirty="0">
                <a:ln>
                  <a:noFill/>
                </a:ln>
                <a:solidFill>
                  <a:srgbClr val="3F3F3F"/>
                </a:solidFill>
                <a:effectLst/>
                <a:uLnTx/>
                <a:uFillTx/>
                <a:latin typeface="Arial" panose="020B0604020202090204"/>
                <a:ea typeface="微软雅黑"/>
                <a:cs typeface="+mn-cs"/>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8185" y="201930"/>
            <a:ext cx="6015990" cy="601345"/>
          </a:xfrm>
        </p:spPr>
        <p:txBody>
          <a:bodyPr>
            <a:normAutofit/>
          </a:bodyPr>
          <a:lstStyle/>
          <a:p>
            <a:r>
              <a:rPr lang="en-US" altLang="zh-CN" dirty="0"/>
              <a:t>0</a:t>
            </a:r>
            <a:r>
              <a:rPr lang="zh-CN" altLang="en-US" dirty="0"/>
              <a:t>1 </a:t>
            </a:r>
            <a:r>
              <a:rPr lang="zh-CN" altLang="en-US" dirty="0">
                <a:sym typeface="+mn-ea"/>
              </a:rPr>
              <a:t>项目背景及意义</a:t>
            </a:r>
          </a:p>
        </p:txBody>
      </p:sp>
      <p:sp>
        <p:nvSpPr>
          <p:cNvPr id="6" name="矩形 5"/>
          <p:cNvSpPr/>
          <p:nvPr/>
        </p:nvSpPr>
        <p:spPr>
          <a:xfrm>
            <a:off x="1852163" y="1428750"/>
            <a:ext cx="309880" cy="922020"/>
          </a:xfrm>
          <a:prstGeom prst="rect">
            <a:avLst/>
          </a:prstGeom>
          <a:noFill/>
        </p:spPr>
        <p:txBody>
          <a:bodyPr wrap="none" lIns="91440" tIns="45720" rIns="91440" bIns="45720">
            <a:spAutoFit/>
          </a:bodyPr>
          <a:lstStyle/>
          <a:p>
            <a:pPr algn="ct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grpSp>
        <p:nvGrpSpPr>
          <p:cNvPr id="16" name="组合 15">
            <a:extLst>
              <a:ext uri="{FF2B5EF4-FFF2-40B4-BE49-F238E27FC236}">
                <a16:creationId xmlns:a16="http://schemas.microsoft.com/office/drawing/2014/main" id="{1E8310C6-FD39-8EEE-D756-BCD737B92AAE}"/>
              </a:ext>
            </a:extLst>
          </p:cNvPr>
          <p:cNvGrpSpPr/>
          <p:nvPr/>
        </p:nvGrpSpPr>
        <p:grpSpPr>
          <a:xfrm>
            <a:off x="480393" y="990361"/>
            <a:ext cx="3677718" cy="5665709"/>
            <a:chOff x="643022" y="990361"/>
            <a:chExt cx="3677718" cy="5665709"/>
          </a:xfrm>
        </p:grpSpPr>
        <p:sp>
          <p:nvSpPr>
            <p:cNvPr id="3" name="矩形 2">
              <a:extLst>
                <a:ext uri="{FF2B5EF4-FFF2-40B4-BE49-F238E27FC236}">
                  <a16:creationId xmlns:a16="http://schemas.microsoft.com/office/drawing/2014/main" id="{DAE634AD-C72F-CFEB-D3A1-313EB4728182}"/>
                </a:ext>
              </a:extLst>
            </p:cNvPr>
            <p:cNvSpPr/>
            <p:nvPr/>
          </p:nvSpPr>
          <p:spPr>
            <a:xfrm>
              <a:off x="643022" y="990361"/>
              <a:ext cx="3677718" cy="5665709"/>
            </a:xfrm>
            <a:prstGeom prst="rect">
              <a:avLst/>
            </a:prstGeom>
            <a:solidFill>
              <a:srgbClr val="E5EBF3"/>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925770" y="1724342"/>
              <a:ext cx="3112222" cy="4443896"/>
            </a:xfrm>
            <a:prstGeom prst="rect">
              <a:avLst/>
            </a:prstGeom>
            <a:noFill/>
          </p:spPr>
          <p:txBody>
            <a:bodyPr wrap="square" lIns="0" tIns="0" rIns="0" bIns="0" rtlCol="0" anchor="ctr">
              <a:normAutofit/>
            </a:bodyPr>
            <a:lstStyle/>
            <a:p>
              <a:pPr algn="just">
                <a:lnSpc>
                  <a:spcPct val="125000"/>
                </a:lnSpc>
                <a:spcAft>
                  <a:spcPts val="500"/>
                </a:spcAft>
              </a:pPr>
              <a:r>
                <a:rPr lang="en-US" altLang="zh-CN" sz="2000" dirty="0"/>
                <a:t>        </a:t>
              </a:r>
              <a:r>
                <a:rPr lang="zh-CN" altLang="en-US" sz="2000" dirty="0"/>
                <a:t>目前亚非拉地区的一些国家仍面临着严重的</a:t>
              </a:r>
              <a:r>
                <a:rPr lang="zh-CN" altLang="en-US" sz="2000" b="1" dirty="0"/>
                <a:t>公共卫生挑战</a:t>
              </a:r>
              <a:r>
                <a:rPr lang="zh-CN" altLang="en-US" sz="2000" dirty="0"/>
                <a:t>。而对这些国家的公共卫生数据调研主要依赖于</a:t>
              </a:r>
              <a:r>
                <a:rPr lang="zh-CN" altLang="en-US" sz="2000" b="1" dirty="0"/>
                <a:t>实地考察</a:t>
              </a:r>
              <a:r>
                <a:rPr lang="zh-CN" altLang="en-US" sz="2000" dirty="0"/>
                <a:t>。由于地域广阔、人力物力投入巨大等问题，实地考察的方式</a:t>
              </a:r>
              <a:r>
                <a:rPr lang="zh-CN" altLang="en-US" sz="2000" b="1" dirty="0"/>
                <a:t>难以保证数据的全面性和准确性</a:t>
              </a:r>
              <a:r>
                <a:rPr lang="zh-CN" altLang="en-US" sz="2000" dirty="0"/>
                <a:t>。政府和国际组织在制定针对性的卫生资源分配和干预措施时也面临巨大困难。</a:t>
              </a:r>
            </a:p>
          </p:txBody>
        </p:sp>
        <p:sp>
          <p:nvSpPr>
            <p:cNvPr id="12" name="标题 1">
              <a:extLst>
                <a:ext uri="{FF2B5EF4-FFF2-40B4-BE49-F238E27FC236}">
                  <a16:creationId xmlns:a16="http://schemas.microsoft.com/office/drawing/2014/main" id="{B5615012-B42F-9810-1F63-714C5F191A18}"/>
                </a:ext>
              </a:extLst>
            </p:cNvPr>
            <p:cNvSpPr txBox="1">
              <a:spLocks/>
            </p:cNvSpPr>
            <p:nvPr/>
          </p:nvSpPr>
          <p:spPr>
            <a:xfrm>
              <a:off x="2120809" y="1122997"/>
              <a:ext cx="722145" cy="601345"/>
            </a:xfrm>
            <a:prstGeom prst="rect">
              <a:avLst/>
            </a:prstGeom>
          </p:spPr>
          <p:txBody>
            <a:bodyPr lIns="0" rIns="0" anchor="ctr">
              <a:normAutofit/>
            </a:bodyPr>
            <a:lstStyle>
              <a:lvl1pPr algn="l" defTabSz="914400" rtl="0" eaLnBrk="1" latinLnBrk="0" hangingPunct="1">
                <a:lnSpc>
                  <a:spcPct val="90000"/>
                </a:lnSpc>
                <a:spcBef>
                  <a:spcPct val="0"/>
                </a:spcBef>
                <a:buNone/>
                <a:defRPr sz="28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dirty="0"/>
                <a:t>背景</a:t>
              </a:r>
              <a:endParaRPr lang="zh-CN" altLang="en-US" dirty="0">
                <a:sym typeface="+mn-ea"/>
              </a:endParaRPr>
            </a:p>
          </p:txBody>
        </p:sp>
      </p:grpSp>
      <p:grpSp>
        <p:nvGrpSpPr>
          <p:cNvPr id="21" name="组合 20">
            <a:extLst>
              <a:ext uri="{FF2B5EF4-FFF2-40B4-BE49-F238E27FC236}">
                <a16:creationId xmlns:a16="http://schemas.microsoft.com/office/drawing/2014/main" id="{526FCE56-065A-5A0B-ED85-515BB5378720}"/>
              </a:ext>
            </a:extLst>
          </p:cNvPr>
          <p:cNvGrpSpPr/>
          <p:nvPr/>
        </p:nvGrpSpPr>
        <p:grpSpPr>
          <a:xfrm>
            <a:off x="4257141" y="990361"/>
            <a:ext cx="3677718" cy="5665709"/>
            <a:chOff x="4453991" y="990361"/>
            <a:chExt cx="3677718" cy="5665709"/>
          </a:xfrm>
        </p:grpSpPr>
        <p:sp>
          <p:nvSpPr>
            <p:cNvPr id="11" name="矩形 10">
              <a:extLst>
                <a:ext uri="{FF2B5EF4-FFF2-40B4-BE49-F238E27FC236}">
                  <a16:creationId xmlns:a16="http://schemas.microsoft.com/office/drawing/2014/main" id="{E6470BAD-75D0-DFE5-C1C6-630E981C048B}"/>
                </a:ext>
              </a:extLst>
            </p:cNvPr>
            <p:cNvSpPr/>
            <p:nvPr/>
          </p:nvSpPr>
          <p:spPr>
            <a:xfrm>
              <a:off x="4453991" y="990361"/>
              <a:ext cx="3677718" cy="5665709"/>
            </a:xfrm>
            <a:prstGeom prst="rect">
              <a:avLst/>
            </a:prstGeom>
            <a:solidFill>
              <a:srgbClr val="E5EBF3"/>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291DABC7-181E-9A8D-0E10-CB8EC1381D76}"/>
                </a:ext>
              </a:extLst>
            </p:cNvPr>
            <p:cNvSpPr txBox="1"/>
            <p:nvPr/>
          </p:nvSpPr>
          <p:spPr>
            <a:xfrm>
              <a:off x="4706502" y="1863964"/>
              <a:ext cx="3172692" cy="2429127"/>
            </a:xfrm>
            <a:prstGeom prst="rect">
              <a:avLst/>
            </a:prstGeom>
            <a:noFill/>
          </p:spPr>
          <p:txBody>
            <a:bodyPr wrap="square">
              <a:spAutoFit/>
            </a:bodyPr>
            <a:lstStyle/>
            <a:p>
              <a:pPr marL="342900" indent="-342900">
                <a:lnSpc>
                  <a:spcPct val="125000"/>
                </a:lnSpc>
                <a:spcAft>
                  <a:spcPts val="500"/>
                </a:spcAft>
                <a:buFont typeface="Wingdings" panose="05000000000000000000" pitchFamily="2" charset="2"/>
                <a:buChar char="l"/>
              </a:pPr>
              <a:r>
                <a:rPr lang="zh-CN" altLang="en-US" sz="2000" dirty="0"/>
                <a:t>借助大语言模型挖掘和分析社会公共卫生数据</a:t>
              </a:r>
              <a:endParaRPr lang="en-US" altLang="zh-CN" sz="2000" dirty="0"/>
            </a:p>
            <a:p>
              <a:pPr marL="342900" indent="-342900">
                <a:lnSpc>
                  <a:spcPct val="125000"/>
                </a:lnSpc>
                <a:spcAft>
                  <a:spcPts val="500"/>
                </a:spcAft>
                <a:buFont typeface="Wingdings" panose="05000000000000000000" pitchFamily="2" charset="2"/>
                <a:buChar char="l"/>
              </a:pPr>
              <a:r>
                <a:rPr lang="zh-CN" altLang="en-US" sz="2000" dirty="0"/>
                <a:t>结合卫星图像数据，构建一种能</a:t>
              </a:r>
              <a:r>
                <a:rPr lang="zh-CN" altLang="en-US" sz="2000" b="1" dirty="0"/>
                <a:t>从卫星图像中预测相关统计数据的深度学习模型</a:t>
              </a:r>
              <a:r>
                <a:rPr lang="zh-CN" altLang="en-US" sz="2000" dirty="0"/>
                <a:t>。</a:t>
              </a:r>
            </a:p>
          </p:txBody>
        </p:sp>
        <p:sp>
          <p:nvSpPr>
            <p:cNvPr id="13" name="标题 1">
              <a:extLst>
                <a:ext uri="{FF2B5EF4-FFF2-40B4-BE49-F238E27FC236}">
                  <a16:creationId xmlns:a16="http://schemas.microsoft.com/office/drawing/2014/main" id="{E14D744E-2B23-439C-31FB-4FC7B4DED5F6}"/>
                </a:ext>
              </a:extLst>
            </p:cNvPr>
            <p:cNvSpPr txBox="1">
              <a:spLocks/>
            </p:cNvSpPr>
            <p:nvPr/>
          </p:nvSpPr>
          <p:spPr>
            <a:xfrm>
              <a:off x="5931776" y="1129665"/>
              <a:ext cx="722145" cy="601345"/>
            </a:xfrm>
            <a:prstGeom prst="rect">
              <a:avLst/>
            </a:prstGeom>
          </p:spPr>
          <p:txBody>
            <a:bodyPr lIns="0" rIns="0" anchor="ctr">
              <a:normAutofit/>
            </a:bodyPr>
            <a:lstStyle>
              <a:lvl1pPr algn="l" defTabSz="914400" rtl="0" eaLnBrk="1" latinLnBrk="0" hangingPunct="1">
                <a:lnSpc>
                  <a:spcPct val="90000"/>
                </a:lnSpc>
                <a:spcBef>
                  <a:spcPct val="0"/>
                </a:spcBef>
                <a:buNone/>
                <a:defRPr sz="28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dirty="0"/>
                <a:t>目的</a:t>
              </a:r>
              <a:endParaRPr lang="zh-CN" altLang="en-US" dirty="0">
                <a:sym typeface="+mn-ea"/>
              </a:endParaRPr>
            </a:p>
          </p:txBody>
        </p:sp>
      </p:grpSp>
      <p:grpSp>
        <p:nvGrpSpPr>
          <p:cNvPr id="17" name="组合 16">
            <a:extLst>
              <a:ext uri="{FF2B5EF4-FFF2-40B4-BE49-F238E27FC236}">
                <a16:creationId xmlns:a16="http://schemas.microsoft.com/office/drawing/2014/main" id="{AB04AA57-947B-369B-21C3-2DE615E09B40}"/>
              </a:ext>
            </a:extLst>
          </p:cNvPr>
          <p:cNvGrpSpPr/>
          <p:nvPr/>
        </p:nvGrpSpPr>
        <p:grpSpPr>
          <a:xfrm>
            <a:off x="8033889" y="990360"/>
            <a:ext cx="3677718" cy="5665709"/>
            <a:chOff x="643022" y="990361"/>
            <a:chExt cx="3677718" cy="5665709"/>
          </a:xfrm>
        </p:grpSpPr>
        <p:sp>
          <p:nvSpPr>
            <p:cNvPr id="18" name="矩形 17">
              <a:extLst>
                <a:ext uri="{FF2B5EF4-FFF2-40B4-BE49-F238E27FC236}">
                  <a16:creationId xmlns:a16="http://schemas.microsoft.com/office/drawing/2014/main" id="{FD497906-C25F-2115-78AD-0636A79AF7FF}"/>
                </a:ext>
              </a:extLst>
            </p:cNvPr>
            <p:cNvSpPr/>
            <p:nvPr/>
          </p:nvSpPr>
          <p:spPr>
            <a:xfrm>
              <a:off x="643022" y="990361"/>
              <a:ext cx="3677718" cy="5665709"/>
            </a:xfrm>
            <a:prstGeom prst="rect">
              <a:avLst/>
            </a:prstGeom>
            <a:solidFill>
              <a:srgbClr val="E5EBF3"/>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48FA52B2-02E0-8346-C962-6EACEDCD0F9C}"/>
                </a:ext>
              </a:extLst>
            </p:cNvPr>
            <p:cNvSpPr txBox="1"/>
            <p:nvPr/>
          </p:nvSpPr>
          <p:spPr>
            <a:xfrm>
              <a:off x="861138" y="1753886"/>
              <a:ext cx="3241485" cy="4687358"/>
            </a:xfrm>
            <a:prstGeom prst="rect">
              <a:avLst/>
            </a:prstGeom>
            <a:noFill/>
          </p:spPr>
          <p:txBody>
            <a:bodyPr wrap="square" lIns="0" tIns="0" rIns="0" bIns="0" rtlCol="0" anchor="ctr">
              <a:noAutofit/>
            </a:bodyPr>
            <a:lstStyle/>
            <a:p>
              <a:pPr marL="342900" indent="-342900" algn="just">
                <a:lnSpc>
                  <a:spcPct val="125000"/>
                </a:lnSpc>
                <a:spcAft>
                  <a:spcPts val="500"/>
                </a:spcAft>
                <a:buFont typeface="Wingdings" panose="05000000000000000000" pitchFamily="2" charset="2"/>
                <a:buChar char="l"/>
              </a:pPr>
              <a:r>
                <a:rPr lang="zh-CN" altLang="en-US" sz="2000" dirty="0"/>
                <a:t>为制订更有效的公共卫生政策提供科学依据，进一步推动国际社会对第三世界国家的</a:t>
              </a:r>
              <a:r>
                <a:rPr lang="zh-CN" altLang="en-US" sz="2000" b="1" dirty="0"/>
                <a:t>关怀</a:t>
              </a:r>
              <a:r>
                <a:rPr lang="zh-CN" altLang="en-US" sz="2000" dirty="0"/>
                <a:t>和</a:t>
              </a:r>
              <a:r>
                <a:rPr lang="zh-CN" altLang="en-US" sz="2000" b="1" dirty="0"/>
                <a:t>援助</a:t>
              </a:r>
              <a:r>
                <a:rPr lang="zh-CN" altLang="en-US" sz="2000" dirty="0"/>
                <a:t>。</a:t>
              </a:r>
              <a:endParaRPr lang="zh-CN" altLang="en-US" sz="2000" dirty="0">
                <a:sym typeface="+mn-ea"/>
              </a:endParaRPr>
            </a:p>
            <a:p>
              <a:pPr marL="342900" indent="-342900">
                <a:lnSpc>
                  <a:spcPct val="125000"/>
                </a:lnSpc>
                <a:spcAft>
                  <a:spcPts val="500"/>
                </a:spcAft>
                <a:buFont typeface="Wingdings" panose="05000000000000000000" pitchFamily="2" charset="2"/>
                <a:buChar char="l"/>
              </a:pPr>
              <a:r>
                <a:rPr lang="zh-CN" altLang="en-US" sz="2000" dirty="0"/>
                <a:t>有助于拓展卫星图像在公共卫生领域的应用。通过</a:t>
              </a:r>
              <a:r>
                <a:rPr lang="zh-CN" altLang="en-US" sz="2000" b="1" dirty="0"/>
                <a:t>深度学习技术</a:t>
              </a:r>
              <a:r>
                <a:rPr lang="zh-CN" altLang="en-US" sz="2000" dirty="0"/>
                <a:t>，利用卫星图像的</a:t>
              </a:r>
              <a:r>
                <a:rPr lang="zh-CN" altLang="en-US" sz="2000" b="1" dirty="0"/>
                <a:t>全覆盖性</a:t>
              </a:r>
              <a:r>
                <a:rPr lang="zh-CN" altLang="en-US" sz="2000" dirty="0"/>
                <a:t>和</a:t>
              </a:r>
              <a:r>
                <a:rPr lang="zh-CN" altLang="en-US" sz="2000" b="1" dirty="0"/>
                <a:t>客观性</a:t>
              </a:r>
              <a:r>
                <a:rPr lang="zh-CN" altLang="en-US" sz="2000" dirty="0"/>
                <a:t>充分挖掘其中有价值的信息，为解决亚非拉地区的公共卫生问题提供新的思路和方法。</a:t>
              </a:r>
            </a:p>
          </p:txBody>
        </p:sp>
        <p:sp>
          <p:nvSpPr>
            <p:cNvPr id="20" name="标题 1">
              <a:extLst>
                <a:ext uri="{FF2B5EF4-FFF2-40B4-BE49-F238E27FC236}">
                  <a16:creationId xmlns:a16="http://schemas.microsoft.com/office/drawing/2014/main" id="{3E9022D9-9861-1562-3ECE-FB0F95B28D58}"/>
                </a:ext>
              </a:extLst>
            </p:cNvPr>
            <p:cNvSpPr txBox="1">
              <a:spLocks/>
            </p:cNvSpPr>
            <p:nvPr/>
          </p:nvSpPr>
          <p:spPr>
            <a:xfrm>
              <a:off x="2120809" y="1122997"/>
              <a:ext cx="722145" cy="601345"/>
            </a:xfrm>
            <a:prstGeom prst="rect">
              <a:avLst/>
            </a:prstGeom>
          </p:spPr>
          <p:txBody>
            <a:bodyPr lIns="0" rIns="0" anchor="ctr">
              <a:normAutofit/>
            </a:bodyPr>
            <a:lstStyle>
              <a:lvl1pPr algn="l" defTabSz="914400" rtl="0" eaLnBrk="1" latinLnBrk="0" hangingPunct="1">
                <a:lnSpc>
                  <a:spcPct val="90000"/>
                </a:lnSpc>
                <a:spcBef>
                  <a:spcPct val="0"/>
                </a:spcBef>
                <a:buNone/>
                <a:defRPr sz="28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dirty="0">
                  <a:sym typeface="+mn-ea"/>
                </a:rPr>
                <a:t>意义</a:t>
              </a:r>
            </a:p>
          </p:txBody>
        </p:sp>
      </p:grpSp>
      <p:pic>
        <p:nvPicPr>
          <p:cNvPr id="22" name="图片 21">
            <a:extLst>
              <a:ext uri="{FF2B5EF4-FFF2-40B4-BE49-F238E27FC236}">
                <a16:creationId xmlns:a16="http://schemas.microsoft.com/office/drawing/2014/main" id="{688E58B9-1DA3-4CCE-B7DD-59F4FA3919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8174" y="4757677"/>
            <a:ext cx="3282967" cy="165402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4"/>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02 </a:t>
            </a:r>
            <a:r>
              <a:rPr lang="zh-CN" altLang="en-US" dirty="0">
                <a:sym typeface="+mn-ea"/>
              </a:rPr>
              <a:t>项目主要内容——研究积累</a:t>
            </a:r>
          </a:p>
        </p:txBody>
      </p:sp>
      <p:sp>
        <p:nvSpPr>
          <p:cNvPr id="5" name="文本框 4"/>
          <p:cNvSpPr txBox="1"/>
          <p:nvPr/>
        </p:nvSpPr>
        <p:spPr>
          <a:xfrm>
            <a:off x="1801495" y="1711325"/>
            <a:ext cx="8655685" cy="3747135"/>
          </a:xfrm>
          <a:prstGeom prst="rect">
            <a:avLst/>
          </a:prstGeom>
          <a:noFill/>
        </p:spPr>
        <p:txBody>
          <a:bodyPr wrap="square" lIns="0" tIns="0" rIns="0" bIns="0" rtlCol="0" anchor="ctr">
            <a:noAutofit/>
          </a:bodyPr>
          <a:lstStyle/>
          <a:p>
            <a:pPr algn="l">
              <a:lnSpc>
                <a:spcPct val="125000"/>
              </a:lnSpc>
              <a:spcAft>
                <a:spcPts val="500"/>
              </a:spcAft>
            </a:pPr>
            <a:r>
              <a:rPr lang="zh-CN" altLang="en-US" sz="2400" dirty="0">
                <a:sym typeface="+mn-ea"/>
              </a:rPr>
              <a:t>（</a:t>
            </a:r>
            <a:r>
              <a:rPr lang="en-US" altLang="zh-CN" sz="2400" dirty="0">
                <a:sym typeface="+mn-ea"/>
              </a:rPr>
              <a:t>1</a:t>
            </a:r>
            <a:r>
              <a:rPr lang="zh-CN" altLang="en-US" sz="2400" dirty="0">
                <a:sym typeface="+mn-ea"/>
              </a:rPr>
              <a:t>）</a:t>
            </a:r>
            <a:r>
              <a:rPr lang="zh-CN" altLang="en-US" sz="2400" b="1" dirty="0">
                <a:sym typeface="+mn-ea"/>
              </a:rPr>
              <a:t>大语言模型</a:t>
            </a:r>
            <a:r>
              <a:rPr lang="zh-CN" altLang="en-US" sz="2400" dirty="0">
                <a:sym typeface="+mn-ea"/>
              </a:rPr>
              <a:t>已具备多模态数据挖掘、分析的能力，这使得我们能够大规模地发掘已有的社会公共卫生统计数据。</a:t>
            </a:r>
          </a:p>
          <a:p>
            <a:pPr algn="l">
              <a:lnSpc>
                <a:spcPct val="125000"/>
              </a:lnSpc>
              <a:spcAft>
                <a:spcPts val="500"/>
              </a:spcAft>
            </a:pPr>
            <a:r>
              <a:rPr lang="zh-CN" altLang="en-US" sz="2400" dirty="0">
                <a:sym typeface="+mn-ea"/>
              </a:rPr>
              <a:t>（</a:t>
            </a:r>
            <a:r>
              <a:rPr lang="en-US" altLang="zh-CN" sz="2400" dirty="0">
                <a:sym typeface="+mn-ea"/>
              </a:rPr>
              <a:t>2</a:t>
            </a:r>
            <a:r>
              <a:rPr lang="zh-CN" altLang="en-US" sz="2400" dirty="0">
                <a:sym typeface="+mn-ea"/>
              </a:rPr>
              <a:t>）</a:t>
            </a:r>
            <a:r>
              <a:rPr lang="zh-CN" altLang="en-US" sz="2400" b="1" dirty="0">
                <a:sym typeface="+mn-ea"/>
              </a:rPr>
              <a:t>深度学习模型</a:t>
            </a:r>
            <a:r>
              <a:rPr lang="zh-CN" altLang="en-US" sz="2400" dirty="0">
                <a:sym typeface="+mn-ea"/>
              </a:rPr>
              <a:t>的评估和优化方法较为完善。</a:t>
            </a:r>
          </a:p>
          <a:p>
            <a:pPr algn="l">
              <a:lnSpc>
                <a:spcPct val="125000"/>
              </a:lnSpc>
              <a:spcAft>
                <a:spcPts val="500"/>
              </a:spcAft>
            </a:pPr>
            <a:r>
              <a:rPr lang="zh-CN" altLang="en-US" sz="2400" dirty="0">
                <a:sym typeface="+mn-ea"/>
              </a:rPr>
              <a:t>（</a:t>
            </a:r>
            <a:r>
              <a:rPr lang="en-US" altLang="zh-CN" sz="2400" dirty="0">
                <a:sym typeface="+mn-ea"/>
              </a:rPr>
              <a:t>3</a:t>
            </a:r>
            <a:r>
              <a:rPr lang="zh-CN" altLang="en-US" sz="2400" dirty="0">
                <a:sym typeface="+mn-ea"/>
              </a:rPr>
              <a:t>）已经有一些团队在基于卫星遥感图片的数据研究上取得成果。这些研究为我们结合卫星图像预测和分析公共卫生问题提供了范例和参考。</a:t>
            </a:r>
          </a:p>
        </p:txBody>
      </p:sp>
      <p:sp>
        <p:nvSpPr>
          <p:cNvPr id="6" name="矩形 5"/>
          <p:cNvSpPr/>
          <p:nvPr/>
        </p:nvSpPr>
        <p:spPr>
          <a:xfrm>
            <a:off x="1852163" y="1428750"/>
            <a:ext cx="309880" cy="922020"/>
          </a:xfrm>
          <a:prstGeom prst="rect">
            <a:avLst/>
          </a:prstGeom>
          <a:noFill/>
        </p:spPr>
        <p:txBody>
          <a:bodyPr wrap="none" lIns="91440" tIns="45720" rIns="91440" bIns="45720">
            <a:spAutoFit/>
          </a:bodyPr>
          <a:lstStyle/>
          <a:p>
            <a:pPr algn="ctr"/>
            <a:endParaRPr lang="zh-CN" altLang="en-US" sz="5400" b="1" cap="none" spc="0" dirty="0">
              <a:ln w="10160">
                <a:noFill/>
                <a:prstDash val="solid"/>
              </a:ln>
              <a:solidFill>
                <a:schemeClr val="tx2"/>
              </a:solidFill>
              <a:effectLst>
                <a:outerShdw blurRad="38100" dist="22860" dir="5400000" algn="tl" rotWithShape="0">
                  <a:srgbClr val="000000">
                    <a:alpha val="30000"/>
                  </a:srgbClr>
                </a:outerShdw>
              </a:effectLst>
            </a:endParaRPr>
          </a:p>
        </p:txBody>
      </p:sp>
      <p:sp>
        <p:nvSpPr>
          <p:cNvPr id="7" name="矩形 14"/>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1" fmla="*/ 0 w 9588358"/>
              <a:gd name="connsiteY0-2" fmla="*/ 0 h 3806688"/>
              <a:gd name="connsiteX1-3" fmla="*/ 9588358 w 9588358"/>
              <a:gd name="connsiteY1-4" fmla="*/ 59635 h 3806688"/>
              <a:gd name="connsiteX2-5" fmla="*/ 9588358 w 9588358"/>
              <a:gd name="connsiteY2-6" fmla="*/ 3806688 h 3806688"/>
              <a:gd name="connsiteX3-7" fmla="*/ 228600 w 9588358"/>
              <a:gd name="connsiteY3-8" fmla="*/ 3806688 h 3806688"/>
              <a:gd name="connsiteX4-9" fmla="*/ 0 w 9588358"/>
              <a:gd name="connsiteY4-10" fmla="*/ 0 h 3806688"/>
              <a:gd name="connsiteX0-11" fmla="*/ 0 w 9797080"/>
              <a:gd name="connsiteY0-12" fmla="*/ 0 h 3806688"/>
              <a:gd name="connsiteX1-13" fmla="*/ 9797080 w 9797080"/>
              <a:gd name="connsiteY1-14" fmla="*/ 39756 h 3806688"/>
              <a:gd name="connsiteX2-15" fmla="*/ 9588358 w 9797080"/>
              <a:gd name="connsiteY2-16" fmla="*/ 3806688 h 3806688"/>
              <a:gd name="connsiteX3-17" fmla="*/ 228600 w 9797080"/>
              <a:gd name="connsiteY3-18" fmla="*/ 3806688 h 3806688"/>
              <a:gd name="connsiteX4-19" fmla="*/ 0 w 9797080"/>
              <a:gd name="connsiteY4-20" fmla="*/ 0 h 3806688"/>
              <a:gd name="connsiteX0-21" fmla="*/ 0 w 9797080"/>
              <a:gd name="connsiteY0-22" fmla="*/ 0 h 3806688"/>
              <a:gd name="connsiteX1-23" fmla="*/ 9797080 w 9797080"/>
              <a:gd name="connsiteY1-24" fmla="*/ 39756 h 3806688"/>
              <a:gd name="connsiteX2-25" fmla="*/ 9588358 w 9797080"/>
              <a:gd name="connsiteY2-26" fmla="*/ 3806688 h 3806688"/>
              <a:gd name="connsiteX3-27" fmla="*/ 347870 w 9797080"/>
              <a:gd name="connsiteY3-28" fmla="*/ 3806688 h 3806688"/>
              <a:gd name="connsiteX4-29" fmla="*/ 0 w 9797080"/>
              <a:gd name="connsiteY4-30" fmla="*/ 0 h 3806688"/>
              <a:gd name="connsiteX0-31" fmla="*/ 0 w 9797080"/>
              <a:gd name="connsiteY0-32" fmla="*/ 0 h 3816627"/>
              <a:gd name="connsiteX1-33" fmla="*/ 9797080 w 9797080"/>
              <a:gd name="connsiteY1-34" fmla="*/ 39756 h 3816627"/>
              <a:gd name="connsiteX2-35" fmla="*/ 9479028 w 9797080"/>
              <a:gd name="connsiteY2-36" fmla="*/ 3816627 h 3816627"/>
              <a:gd name="connsiteX3-37" fmla="*/ 347870 w 9797080"/>
              <a:gd name="connsiteY3-38" fmla="*/ 3806688 h 3816627"/>
              <a:gd name="connsiteX4-39" fmla="*/ 0 w 9797080"/>
              <a:gd name="connsiteY4-40" fmla="*/ 0 h 3816627"/>
              <a:gd name="connsiteX0-41" fmla="*/ 0 w 9797080"/>
              <a:gd name="connsiteY0-42" fmla="*/ 0 h 3816627"/>
              <a:gd name="connsiteX1-43" fmla="*/ 9797080 w 9797080"/>
              <a:gd name="connsiteY1-44" fmla="*/ 39756 h 3816627"/>
              <a:gd name="connsiteX2-45" fmla="*/ 9479028 w 9797080"/>
              <a:gd name="connsiteY2-46" fmla="*/ 3816627 h 3816627"/>
              <a:gd name="connsiteX3-47" fmla="*/ 616227 w 9797080"/>
              <a:gd name="connsiteY3-48" fmla="*/ 3806688 h 3816627"/>
              <a:gd name="connsiteX4-49" fmla="*/ 0 w 9797080"/>
              <a:gd name="connsiteY4-50" fmla="*/ 0 h 3816627"/>
              <a:gd name="connsiteX0-51" fmla="*/ 0 w 10154889"/>
              <a:gd name="connsiteY0-52" fmla="*/ 0 h 3816627"/>
              <a:gd name="connsiteX1-53" fmla="*/ 10154889 w 10154889"/>
              <a:gd name="connsiteY1-54" fmla="*/ 377687 h 3816627"/>
              <a:gd name="connsiteX2-55" fmla="*/ 9479028 w 10154889"/>
              <a:gd name="connsiteY2-56" fmla="*/ 3816627 h 3816627"/>
              <a:gd name="connsiteX3-57" fmla="*/ 616227 w 10154889"/>
              <a:gd name="connsiteY3-58" fmla="*/ 3806688 h 3816627"/>
              <a:gd name="connsiteX4-59" fmla="*/ 0 w 10154889"/>
              <a:gd name="connsiteY4-60" fmla="*/ 0 h 3816627"/>
              <a:gd name="connsiteX0-61" fmla="*/ 0 w 10154889"/>
              <a:gd name="connsiteY0-62" fmla="*/ 0 h 4055166"/>
              <a:gd name="connsiteX1-63" fmla="*/ 10154889 w 10154889"/>
              <a:gd name="connsiteY1-64" fmla="*/ 377687 h 4055166"/>
              <a:gd name="connsiteX2-65" fmla="*/ 9359758 w 10154889"/>
              <a:gd name="connsiteY2-66" fmla="*/ 4055166 h 4055166"/>
              <a:gd name="connsiteX3-67" fmla="*/ 616227 w 10154889"/>
              <a:gd name="connsiteY3-68" fmla="*/ 3806688 h 4055166"/>
              <a:gd name="connsiteX4-69" fmla="*/ 0 w 10154889"/>
              <a:gd name="connsiteY4-70" fmla="*/ 0 h 40551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 </a:t>
            </a:r>
            <a:r>
              <a:rPr lang="zh-CN" altLang="en-US" dirty="0">
                <a:sym typeface="+mn-ea"/>
              </a:rPr>
              <a:t>项目主要内容——研究积累</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18" y="1307655"/>
            <a:ext cx="10339837" cy="483892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 </a:t>
            </a:r>
            <a:r>
              <a:rPr lang="zh-CN" altLang="en-US" dirty="0">
                <a:sym typeface="+mn-ea"/>
              </a:rPr>
              <a:t>项目主要内容——研究积累</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18" y="1150840"/>
            <a:ext cx="10339837" cy="483892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1164425" y="1604107"/>
            <a:ext cx="10037187" cy="47334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 </a:t>
            </a:r>
            <a:r>
              <a:rPr lang="zh-CN" altLang="en-US" dirty="0">
                <a:sym typeface="+mn-ea"/>
              </a:rPr>
              <a:t>项目主要内容——研究积累</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18" y="1150840"/>
            <a:ext cx="10339837" cy="483892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1164425" y="1604107"/>
            <a:ext cx="10037187" cy="47334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5"/>
          <a:stretch>
            <a:fillRect/>
          </a:stretch>
        </p:blipFill>
        <p:spPr>
          <a:xfrm>
            <a:off x="1791302" y="1982604"/>
            <a:ext cx="9712960" cy="459351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dirty="0"/>
              <a:t>02 </a:t>
            </a:r>
            <a:r>
              <a:rPr lang="zh-CN" altLang="en-US" dirty="0">
                <a:sym typeface="+mn-ea"/>
              </a:rPr>
              <a:t>项目主要内容——主要内容</a:t>
            </a:r>
          </a:p>
        </p:txBody>
      </p:sp>
      <p:cxnSp>
        <p:nvCxnSpPr>
          <p:cNvPr id="58" name="直接连接符 57"/>
          <p:cNvCxnSpPr>
            <a:stCxn id="109" idx="2"/>
            <a:endCxn id="71" idx="6"/>
          </p:cNvCxnSpPr>
          <p:nvPr/>
        </p:nvCxnSpPr>
        <p:spPr>
          <a:xfrm>
            <a:off x="1352592" y="3152159"/>
            <a:ext cx="9507855" cy="29210"/>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112" name="îşľîḍe"/>
          <p:cNvSpPr/>
          <p:nvPr/>
        </p:nvSpPr>
        <p:spPr bwMode="auto">
          <a:xfrm>
            <a:off x="963671" y="171752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105" name="íşḻïďé"/>
          <p:cNvSpPr/>
          <p:nvPr/>
        </p:nvSpPr>
        <p:spPr>
          <a:xfrm>
            <a:off x="955972" y="130795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2024/04</a:t>
            </a:r>
          </a:p>
        </p:txBody>
      </p:sp>
      <p:grpSp>
        <p:nvGrpSpPr>
          <p:cNvPr id="106" name="íṩļíḋe"/>
          <p:cNvGrpSpPr/>
          <p:nvPr/>
        </p:nvGrpSpPr>
        <p:grpSpPr>
          <a:xfrm>
            <a:off x="473468" y="3366037"/>
            <a:ext cx="1828978" cy="2571750"/>
            <a:chOff x="913897" y="4286277"/>
            <a:chExt cx="1828978" cy="2571750"/>
          </a:xfrm>
        </p:grpSpPr>
        <p:sp>
          <p:nvSpPr>
            <p:cNvPr id="110" name="iṣḻíďé"/>
            <p:cNvSpPr txBox="1"/>
            <p:nvPr/>
          </p:nvSpPr>
          <p:spPr>
            <a:xfrm>
              <a:off x="913897" y="4733317"/>
              <a:ext cx="1828800" cy="212471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25000"/>
                </a:lnSpc>
                <a:spcAft>
                  <a:spcPts val="500"/>
                </a:spcAft>
                <a:buFont typeface="Arial" panose="020B0604020202090204" pitchFamily="34" charset="0"/>
                <a:buChar char="•"/>
              </a:pPr>
              <a:r>
                <a:rPr lang="zh-CN" altLang="en-US" sz="1700" dirty="0">
                  <a:sym typeface="+mn-ea"/>
                </a:rPr>
                <a:t>选择1~3个典型社会公共卫生统计指标</a:t>
              </a:r>
            </a:p>
            <a:p>
              <a:pPr marL="285750" indent="-285750" algn="just">
                <a:lnSpc>
                  <a:spcPct val="125000"/>
                </a:lnSpc>
                <a:spcAft>
                  <a:spcPts val="500"/>
                </a:spcAft>
                <a:buFont typeface="Arial" panose="020B0604020202090204" pitchFamily="34" charset="0"/>
                <a:buChar char="•"/>
              </a:pPr>
              <a:r>
                <a:rPr lang="zh-CN" altLang="en-US" sz="1700" dirty="0">
                  <a:sym typeface="+mn-ea"/>
                </a:rPr>
                <a:t>选择合适的国家及地区</a:t>
              </a:r>
            </a:p>
            <a:p>
              <a:pPr algn="ctr">
                <a:lnSpc>
                  <a:spcPct val="125000"/>
                </a:lnSpc>
                <a:spcBef>
                  <a:spcPct val="0"/>
                </a:spcBef>
                <a:spcAft>
                  <a:spcPts val="500"/>
                </a:spcAft>
              </a:pPr>
              <a:endParaRPr lang="zh-CN" altLang="en-US" sz="1000" dirty="0">
                <a:sym typeface="+mn-ea"/>
              </a:endParaRPr>
            </a:p>
          </p:txBody>
        </p:sp>
        <p:sp>
          <p:nvSpPr>
            <p:cNvPr id="111" name="iṥlíḋê"/>
            <p:cNvSpPr/>
            <p:nvPr/>
          </p:nvSpPr>
          <p:spPr>
            <a:xfrm>
              <a:off x="913897" y="4286277"/>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sz="2000" b="1" dirty="0"/>
                <a:t>样本选择</a:t>
              </a:r>
            </a:p>
          </p:txBody>
        </p:sp>
      </p:grpSp>
      <p:grpSp>
        <p:nvGrpSpPr>
          <p:cNvPr id="107" name="ïšľíḑê"/>
          <p:cNvGrpSpPr/>
          <p:nvPr/>
        </p:nvGrpSpPr>
        <p:grpSpPr>
          <a:xfrm>
            <a:off x="1352592" y="2660481"/>
            <a:ext cx="72000" cy="527678"/>
            <a:chOff x="1903137" y="2482831"/>
            <a:chExt cx="72000" cy="527678"/>
          </a:xfrm>
        </p:grpSpPr>
        <p:cxnSp>
          <p:nvCxnSpPr>
            <p:cNvPr id="108" name="直接连接符 107"/>
            <p:cNvCxnSpPr/>
            <p:nvPr/>
          </p:nvCxnSpPr>
          <p:spPr>
            <a:xfrm>
              <a:off x="1939137" y="2482831"/>
              <a:ext cx="0" cy="455678"/>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109" name="îSḷiďé"/>
            <p:cNvSpPr/>
            <p:nvPr/>
          </p:nvSpPr>
          <p:spPr>
            <a:xfrm>
              <a:off x="1903137" y="2938509"/>
              <a:ext cx="72000" cy="72000"/>
            </a:xfrm>
            <a:prstGeom prst="ellipse">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102" name="ïŝḻïḓe"/>
          <p:cNvSpPr/>
          <p:nvPr/>
        </p:nvSpPr>
        <p:spPr bwMode="auto">
          <a:xfrm>
            <a:off x="3091632" y="17365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2"/>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95" name="išḷiḓe"/>
          <p:cNvSpPr/>
          <p:nvPr/>
        </p:nvSpPr>
        <p:spPr>
          <a:xfrm>
            <a:off x="3083933" y="132700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2024/08</a:t>
            </a:r>
          </a:p>
        </p:txBody>
      </p:sp>
      <p:grpSp>
        <p:nvGrpSpPr>
          <p:cNvPr id="96" name="ïşḻíďè"/>
          <p:cNvGrpSpPr/>
          <p:nvPr/>
        </p:nvGrpSpPr>
        <p:grpSpPr>
          <a:xfrm>
            <a:off x="2497289" y="4446782"/>
            <a:ext cx="2038350" cy="1847823"/>
            <a:chOff x="788167" y="4286277"/>
            <a:chExt cx="2038350" cy="1847823"/>
          </a:xfrm>
        </p:grpSpPr>
        <p:sp>
          <p:nvSpPr>
            <p:cNvPr id="100" name="isḻïḑê"/>
            <p:cNvSpPr txBox="1"/>
            <p:nvPr/>
          </p:nvSpPr>
          <p:spPr>
            <a:xfrm>
              <a:off x="913897" y="4733039"/>
              <a:ext cx="1828978" cy="1401061"/>
            </a:xfrm>
            <a:prstGeom prst="rect">
              <a:avLst/>
            </a:prstGeom>
            <a:noFill/>
            <a:ln>
              <a:noFill/>
            </a:ln>
          </p:spPr>
          <p:txBody>
            <a:bodyPr wrap="square" lIns="91440" tIns="45720" rIns="91440" bIns="45720" anchor="t" anchorCtr="0">
              <a:normAutofit lnSpcReduction="10000"/>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5000"/>
                </a:lnSpc>
                <a:spcAft>
                  <a:spcPts val="500"/>
                </a:spcAft>
              </a:pPr>
              <a:r>
                <a:rPr lang="zh-CN" altLang="en-US" sz="1800" dirty="0">
                  <a:sym typeface="+mn-ea"/>
                </a:rPr>
                <a:t>利用多模态LLM发掘与整理网络上的统计数据，扩充数据集</a:t>
              </a:r>
              <a:endParaRPr lang="en-US" altLang="zh-CN" sz="1800" dirty="0"/>
            </a:p>
          </p:txBody>
        </p:sp>
        <p:sp>
          <p:nvSpPr>
            <p:cNvPr id="101" name="ïṡḻiḑé"/>
            <p:cNvSpPr/>
            <p:nvPr/>
          </p:nvSpPr>
          <p:spPr>
            <a:xfrm>
              <a:off x="788167" y="4286277"/>
              <a:ext cx="2038350" cy="44704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zh-CN" sz="2000" b="1" dirty="0">
                  <a:sym typeface="+mn-ea"/>
                </a:rPr>
                <a:t>数据收集与整理</a:t>
              </a:r>
              <a:endParaRPr lang="zh-CN" altLang="en-US" sz="2000" b="1" dirty="0">
                <a:sym typeface="+mn-ea"/>
              </a:endParaRPr>
            </a:p>
          </p:txBody>
        </p:sp>
      </p:grpSp>
      <p:grpSp>
        <p:nvGrpSpPr>
          <p:cNvPr id="97" name="iš1iḋe"/>
          <p:cNvGrpSpPr/>
          <p:nvPr/>
        </p:nvGrpSpPr>
        <p:grpSpPr>
          <a:xfrm>
            <a:off x="3480553" y="2679530"/>
            <a:ext cx="72000" cy="1767446"/>
            <a:chOff x="3978394" y="2482830"/>
            <a:chExt cx="72000" cy="1767446"/>
          </a:xfrm>
        </p:grpSpPr>
        <p:cxnSp>
          <p:nvCxnSpPr>
            <p:cNvPr id="98" name="直接连接符 97"/>
            <p:cNvCxnSpPr/>
            <p:nvPr/>
          </p:nvCxnSpPr>
          <p:spPr>
            <a:xfrm>
              <a:off x="4014394" y="2482830"/>
              <a:ext cx="0" cy="1767446"/>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99" name="îś1íḋè"/>
            <p:cNvSpPr/>
            <p:nvPr/>
          </p:nvSpPr>
          <p:spPr>
            <a:xfrm>
              <a:off x="3978394" y="2938509"/>
              <a:ext cx="72000" cy="72000"/>
            </a:xfrm>
            <a:prstGeom prst="ellipse">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92" name="î$ḷîḑè"/>
          <p:cNvSpPr/>
          <p:nvPr/>
        </p:nvSpPr>
        <p:spPr bwMode="auto">
          <a:xfrm>
            <a:off x="5671078" y="172641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3"/>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85" name="iṥlîdê"/>
          <p:cNvSpPr/>
          <p:nvPr/>
        </p:nvSpPr>
        <p:spPr>
          <a:xfrm>
            <a:off x="5663379" y="131684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2024/10</a:t>
            </a:r>
          </a:p>
        </p:txBody>
      </p:sp>
      <p:grpSp>
        <p:nvGrpSpPr>
          <p:cNvPr id="86" name="í$ḷïḓè"/>
          <p:cNvGrpSpPr/>
          <p:nvPr/>
        </p:nvGrpSpPr>
        <p:grpSpPr>
          <a:xfrm>
            <a:off x="5181510" y="3366037"/>
            <a:ext cx="1828978" cy="1847823"/>
            <a:chOff x="913897" y="4286277"/>
            <a:chExt cx="1828978" cy="1847823"/>
          </a:xfrm>
        </p:grpSpPr>
        <p:sp>
          <p:nvSpPr>
            <p:cNvPr id="90" name="îš1idè"/>
            <p:cNvSpPr txBox="1"/>
            <p:nvPr/>
          </p:nvSpPr>
          <p:spPr>
            <a:xfrm>
              <a:off x="913897" y="4733039"/>
              <a:ext cx="1828978" cy="1401061"/>
            </a:xfrm>
            <a:prstGeom prst="rect">
              <a:avLst/>
            </a:prstGeom>
            <a:noFill/>
            <a:ln>
              <a:noFill/>
            </a:ln>
          </p:spPr>
          <p:txBody>
            <a:bodyPr wrap="square" lIns="91440" tIns="45720" rIns="91440" bIns="45720" anchor="t" anchorCtr="0">
              <a:noAutofit/>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5000"/>
                </a:lnSpc>
                <a:spcAft>
                  <a:spcPts val="500"/>
                </a:spcAft>
              </a:pPr>
              <a:r>
                <a:rPr lang="zh-CN" altLang="en-US" sz="1800" dirty="0">
                  <a:sym typeface="+mn-ea"/>
                </a:rPr>
                <a:t>从GoogleEarth等平台上下载卫星图片，完成划分、调整和标注</a:t>
              </a:r>
              <a:endParaRPr lang="zh-CN" altLang="en-US" sz="1800" dirty="0"/>
            </a:p>
          </p:txBody>
        </p:sp>
        <p:sp>
          <p:nvSpPr>
            <p:cNvPr id="91" name="íṥ1íďê"/>
            <p:cNvSpPr/>
            <p:nvPr/>
          </p:nvSpPr>
          <p:spPr>
            <a:xfrm>
              <a:off x="913897" y="4286277"/>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sz="2000" b="1" dirty="0"/>
                <a:t>卫星图片标注</a:t>
              </a:r>
            </a:p>
          </p:txBody>
        </p:sp>
      </p:grpSp>
      <p:grpSp>
        <p:nvGrpSpPr>
          <p:cNvPr id="87" name="îSḻíḍe"/>
          <p:cNvGrpSpPr/>
          <p:nvPr/>
        </p:nvGrpSpPr>
        <p:grpSpPr>
          <a:xfrm>
            <a:off x="6059999" y="2669371"/>
            <a:ext cx="72000" cy="527678"/>
            <a:chOff x="6053651" y="2482831"/>
            <a:chExt cx="72000" cy="527678"/>
          </a:xfrm>
        </p:grpSpPr>
        <p:cxnSp>
          <p:nvCxnSpPr>
            <p:cNvPr id="88" name="直接连接符 87"/>
            <p:cNvCxnSpPr/>
            <p:nvPr/>
          </p:nvCxnSpPr>
          <p:spPr>
            <a:xfrm>
              <a:off x="6089651" y="2482831"/>
              <a:ext cx="0" cy="455678"/>
            </a:xfrm>
            <a:prstGeom prst="line">
              <a:avLst/>
            </a:prstGeom>
            <a:ln w="28575" cap="rnd">
              <a:solidFill>
                <a:schemeClr val="accent3">
                  <a:alpha val="10000"/>
                </a:schemeClr>
              </a:solidFill>
              <a:round/>
            </a:ln>
          </p:spPr>
          <p:style>
            <a:lnRef idx="1">
              <a:schemeClr val="accent1"/>
            </a:lnRef>
            <a:fillRef idx="0">
              <a:schemeClr val="accent1"/>
            </a:fillRef>
            <a:effectRef idx="0">
              <a:schemeClr val="accent1"/>
            </a:effectRef>
            <a:fontRef idx="minor">
              <a:schemeClr val="tx1"/>
            </a:fontRef>
          </p:style>
        </p:cxnSp>
        <p:sp>
          <p:nvSpPr>
            <p:cNvPr id="89" name="íṧļíḋé"/>
            <p:cNvSpPr/>
            <p:nvPr/>
          </p:nvSpPr>
          <p:spPr>
            <a:xfrm>
              <a:off x="6053651" y="2938509"/>
              <a:ext cx="72000" cy="72000"/>
            </a:xfrm>
            <a:prstGeom prst="ellipse">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82" name="íśľîḍe"/>
          <p:cNvSpPr/>
          <p:nvPr/>
        </p:nvSpPr>
        <p:spPr bwMode="auto">
          <a:xfrm>
            <a:off x="8030179" y="173784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4"/>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75" name="ís1íḓè"/>
          <p:cNvSpPr/>
          <p:nvPr/>
        </p:nvSpPr>
        <p:spPr>
          <a:xfrm>
            <a:off x="8022480" y="132827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2024/12</a:t>
            </a:r>
          </a:p>
        </p:txBody>
      </p:sp>
      <p:grpSp>
        <p:nvGrpSpPr>
          <p:cNvPr id="76" name="î$ḻide"/>
          <p:cNvGrpSpPr/>
          <p:nvPr/>
        </p:nvGrpSpPr>
        <p:grpSpPr>
          <a:xfrm>
            <a:off x="7167880" y="4448175"/>
            <a:ext cx="2574291" cy="2150746"/>
            <a:chOff x="687325" y="4286277"/>
            <a:chExt cx="2238303" cy="1768460"/>
          </a:xfrm>
        </p:grpSpPr>
        <p:sp>
          <p:nvSpPr>
            <p:cNvPr id="80" name="iṥlíḍe"/>
            <p:cNvSpPr txBox="1"/>
            <p:nvPr/>
          </p:nvSpPr>
          <p:spPr>
            <a:xfrm>
              <a:off x="687325" y="4653858"/>
              <a:ext cx="2238303" cy="1400879"/>
            </a:xfrm>
            <a:prstGeom prst="rect">
              <a:avLst/>
            </a:prstGeom>
            <a:noFill/>
            <a:ln>
              <a:noFill/>
            </a:ln>
          </p:spPr>
          <p:txBody>
            <a:bodyPr wrap="square" lIns="91440" tIns="45720" rIns="91440" bIns="45720" anchor="t" anchorCtr="0">
              <a:noAutofit/>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25000"/>
                </a:lnSpc>
                <a:spcAft>
                  <a:spcPts val="500"/>
                </a:spcAft>
                <a:buFont typeface="Arial" panose="020B0604020202090204" pitchFamily="34" charset="0"/>
                <a:buChar char="•"/>
              </a:pPr>
              <a:r>
                <a:rPr lang="zh-CN" altLang="en-US" sz="1800" dirty="0">
                  <a:sym typeface="+mn-ea"/>
                </a:rPr>
                <a:t>在已有的高精度散点数据训练集上进行模型预训练。</a:t>
              </a:r>
            </a:p>
            <a:p>
              <a:pPr marL="285750" indent="-285750" algn="just">
                <a:lnSpc>
                  <a:spcPct val="125000"/>
                </a:lnSpc>
                <a:spcAft>
                  <a:spcPts val="500"/>
                </a:spcAft>
                <a:buFont typeface="Arial" panose="020B0604020202090204" pitchFamily="34" charset="0"/>
                <a:buChar char="•"/>
              </a:pPr>
              <a:r>
                <a:rPr lang="zh-CN" altLang="en-US" sz="1800" dirty="0">
                  <a:sym typeface="+mn-ea"/>
                </a:rPr>
                <a:t>扩充网络数据集，进行模型训练和优化。</a:t>
              </a:r>
            </a:p>
          </p:txBody>
        </p:sp>
        <p:sp>
          <p:nvSpPr>
            <p:cNvPr id="81" name="isļîḋé"/>
            <p:cNvSpPr/>
            <p:nvPr/>
          </p:nvSpPr>
          <p:spPr>
            <a:xfrm>
              <a:off x="819282" y="4286277"/>
              <a:ext cx="1923415" cy="44704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sz="2000" b="1" dirty="0"/>
                <a:t>模型训练</a:t>
              </a:r>
            </a:p>
          </p:txBody>
        </p:sp>
      </p:grpSp>
      <p:grpSp>
        <p:nvGrpSpPr>
          <p:cNvPr id="77" name="îslîdé"/>
          <p:cNvGrpSpPr/>
          <p:nvPr/>
        </p:nvGrpSpPr>
        <p:grpSpPr>
          <a:xfrm>
            <a:off x="8419100" y="2680800"/>
            <a:ext cx="72000" cy="1767446"/>
            <a:chOff x="8128908" y="2482830"/>
            <a:chExt cx="72000" cy="1767446"/>
          </a:xfrm>
        </p:grpSpPr>
        <p:cxnSp>
          <p:nvCxnSpPr>
            <p:cNvPr id="78" name="直接连接符 77"/>
            <p:cNvCxnSpPr/>
            <p:nvPr/>
          </p:nvCxnSpPr>
          <p:spPr>
            <a:xfrm>
              <a:off x="8164908" y="2482830"/>
              <a:ext cx="0" cy="1767446"/>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79" name="ïṧlîḋê"/>
            <p:cNvSpPr/>
            <p:nvPr/>
          </p:nvSpPr>
          <p:spPr>
            <a:xfrm>
              <a:off x="8128908" y="2938509"/>
              <a:ext cx="72000" cy="72000"/>
            </a:xfrm>
            <a:prstGeom prst="ellipse">
              <a:avLst/>
            </a:prstGeom>
            <a:solidFill>
              <a:schemeClr val="accent4"/>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sp>
        <p:nvSpPr>
          <p:cNvPr id="72" name="íşļiḓê"/>
          <p:cNvSpPr/>
          <p:nvPr/>
        </p:nvSpPr>
        <p:spPr bwMode="auto">
          <a:xfrm>
            <a:off x="10399442" y="174673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5"/>
          </a:solidFill>
          <a:ln w="3175">
            <a:noFill/>
            <a:prstDash val="solid"/>
            <a:round/>
          </a:ln>
        </p:spPr>
        <p:txBody>
          <a:bodyPr vert="horz" wrap="square" lIns="91440" tIns="45720" rIns="91440" bIns="45720" numCol="1" anchor="ctr" anchorCtr="0" compatLnSpc="1">
            <a:normAutofit/>
          </a:bodyPr>
          <a:lstStyle/>
          <a:p>
            <a:pPr algn="ctr">
              <a:lnSpc>
                <a:spcPct val="120000"/>
              </a:lnSpc>
              <a:spcAft>
                <a:spcPts val="100"/>
              </a:spcAft>
            </a:pPr>
            <a:endParaRPr lang="ru-RU" sz="1600" i="1" u="sng" dirty="0">
              <a:solidFill>
                <a:schemeClr val="accent1"/>
              </a:solidFill>
            </a:endParaRPr>
          </a:p>
        </p:txBody>
      </p:sp>
      <p:sp>
        <p:nvSpPr>
          <p:cNvPr id="65" name="î$1íḋê"/>
          <p:cNvSpPr/>
          <p:nvPr/>
        </p:nvSpPr>
        <p:spPr>
          <a:xfrm>
            <a:off x="10391743" y="1337160"/>
            <a:ext cx="865241" cy="409575"/>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Aft>
                <a:spcPts val="100"/>
              </a:spcAft>
            </a:pPr>
            <a:r>
              <a:rPr lang="en-US" altLang="zh-CN" sz="1400" b="1" dirty="0"/>
              <a:t>2025/03</a:t>
            </a:r>
          </a:p>
        </p:txBody>
      </p:sp>
      <p:grpSp>
        <p:nvGrpSpPr>
          <p:cNvPr id="66" name="isľïde"/>
          <p:cNvGrpSpPr/>
          <p:nvPr/>
        </p:nvGrpSpPr>
        <p:grpSpPr>
          <a:xfrm>
            <a:off x="10788363" y="2689691"/>
            <a:ext cx="72000" cy="527678"/>
            <a:chOff x="10204163" y="2482831"/>
            <a:chExt cx="72000" cy="527678"/>
          </a:xfrm>
        </p:grpSpPr>
        <p:cxnSp>
          <p:nvCxnSpPr>
            <p:cNvPr id="70" name="直接连接符 69"/>
            <p:cNvCxnSpPr/>
            <p:nvPr/>
          </p:nvCxnSpPr>
          <p:spPr>
            <a:xfrm>
              <a:off x="10240163" y="2482831"/>
              <a:ext cx="0" cy="455678"/>
            </a:xfrm>
            <a:prstGeom prst="line">
              <a:avLst/>
            </a:prstGeom>
            <a:ln w="28575" cap="rnd">
              <a:solidFill>
                <a:srgbClr val="003F88">
                  <a:alpha val="10196"/>
                </a:srgbClr>
              </a:solidFill>
              <a:round/>
            </a:ln>
          </p:spPr>
          <p:style>
            <a:lnRef idx="1">
              <a:schemeClr val="accent1"/>
            </a:lnRef>
            <a:fillRef idx="0">
              <a:schemeClr val="accent1"/>
            </a:fillRef>
            <a:effectRef idx="0">
              <a:schemeClr val="accent1"/>
            </a:effectRef>
            <a:fontRef idx="minor">
              <a:schemeClr val="tx1"/>
            </a:fontRef>
          </p:style>
        </p:cxnSp>
        <p:sp>
          <p:nvSpPr>
            <p:cNvPr id="71" name="íşḻíḍe"/>
            <p:cNvSpPr/>
            <p:nvPr/>
          </p:nvSpPr>
          <p:spPr>
            <a:xfrm>
              <a:off x="10204163" y="2938509"/>
              <a:ext cx="72000" cy="72000"/>
            </a:xfrm>
            <a:prstGeom prst="ellipse">
              <a:avLst/>
            </a:prstGeom>
            <a:solidFill>
              <a:schemeClr val="accent5"/>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lnSpc>
                  <a:spcPct val="120000"/>
                </a:lnSpc>
                <a:spcAft>
                  <a:spcPts val="100"/>
                </a:spcAft>
              </a:pPr>
              <a:endParaRPr lang="zh-CN" altLang="en-US" sz="2000" b="1" i="1">
                <a:solidFill>
                  <a:schemeClr val="tx1"/>
                </a:solidFill>
              </a:endParaRPr>
            </a:p>
          </p:txBody>
        </p:sp>
      </p:grpSp>
      <p:grpSp>
        <p:nvGrpSpPr>
          <p:cNvPr id="114" name="组合 113"/>
          <p:cNvGrpSpPr>
            <a:grpSpLocks noChangeAspect="1"/>
          </p:cNvGrpSpPr>
          <p:nvPr/>
        </p:nvGrpSpPr>
        <p:grpSpPr>
          <a:xfrm>
            <a:off x="1231434" y="2009003"/>
            <a:ext cx="314316" cy="360000"/>
            <a:chOff x="10118519" y="1372122"/>
            <a:chExt cx="456638" cy="523007"/>
          </a:xfrm>
          <a:solidFill>
            <a:schemeClr val="bg1"/>
          </a:solidFill>
        </p:grpSpPr>
        <p:sp>
          <p:nvSpPr>
            <p:cNvPr id="115" name="任意多边形: 形状 114"/>
            <p:cNvSpPr/>
            <p:nvPr/>
          </p:nvSpPr>
          <p:spPr>
            <a:xfrm>
              <a:off x="10118519" y="1372122"/>
              <a:ext cx="388125" cy="438750"/>
            </a:xfrm>
            <a:custGeom>
              <a:avLst/>
              <a:gdLst>
                <a:gd name="connsiteX0" fmla="*/ 388901 w 388125"/>
                <a:gd name="connsiteY0" fmla="*/ 44027 h 438750"/>
                <a:gd name="connsiteX1" fmla="*/ 344908 w 388125"/>
                <a:gd name="connsiteY1" fmla="*/ 0 h 438750"/>
                <a:gd name="connsiteX2" fmla="*/ 42255 w 388125"/>
                <a:gd name="connsiteY2" fmla="*/ 0 h 438750"/>
                <a:gd name="connsiteX3" fmla="*/ 0 w 388125"/>
                <a:gd name="connsiteY3" fmla="*/ 42255 h 438750"/>
                <a:gd name="connsiteX4" fmla="*/ 0 w 388125"/>
                <a:gd name="connsiteY4" fmla="*/ 409489 h 438750"/>
                <a:gd name="connsiteX5" fmla="*/ 44027 w 388125"/>
                <a:gd name="connsiteY5" fmla="*/ 453516 h 438750"/>
                <a:gd name="connsiteX6" fmla="*/ 344858 w 388125"/>
                <a:gd name="connsiteY6" fmla="*/ 453516 h 438750"/>
                <a:gd name="connsiteX7" fmla="*/ 388884 w 388125"/>
                <a:gd name="connsiteY7" fmla="*/ 409489 h 438750"/>
                <a:gd name="connsiteX8" fmla="*/ 388884 w 388125"/>
                <a:gd name="connsiteY8" fmla="*/ 44027 h 438750"/>
                <a:gd name="connsiteX9" fmla="*/ 388901 w 388125"/>
                <a:gd name="connsiteY9" fmla="*/ 44027 h 438750"/>
                <a:gd name="connsiteX10" fmla="*/ 345043 w 388125"/>
                <a:gd name="connsiteY10" fmla="*/ 376211 h 438750"/>
                <a:gd name="connsiteX11" fmla="*/ 311580 w 388125"/>
                <a:gd name="connsiteY11" fmla="*/ 409674 h 438750"/>
                <a:gd name="connsiteX12" fmla="*/ 77304 w 388125"/>
                <a:gd name="connsiteY12" fmla="*/ 409674 h 438750"/>
                <a:gd name="connsiteX13" fmla="*/ 43841 w 388125"/>
                <a:gd name="connsiteY13" fmla="*/ 376211 h 438750"/>
                <a:gd name="connsiteX14" fmla="*/ 43841 w 388125"/>
                <a:gd name="connsiteY14" fmla="*/ 76174 h 438750"/>
                <a:gd name="connsiteX15" fmla="*/ 77304 w 388125"/>
                <a:gd name="connsiteY15" fmla="*/ 42711 h 438750"/>
                <a:gd name="connsiteX16" fmla="*/ 311580 w 388125"/>
                <a:gd name="connsiteY16" fmla="*/ 42711 h 438750"/>
                <a:gd name="connsiteX17" fmla="*/ 345026 w 388125"/>
                <a:gd name="connsiteY17" fmla="*/ 76174 h 438750"/>
                <a:gd name="connsiteX18" fmla="*/ 345043 w 388125"/>
                <a:gd name="connsiteY18" fmla="*/ 376211 h 438750"/>
                <a:gd name="connsiteX19" fmla="*/ 345043 w 388125"/>
                <a:gd name="connsiteY19" fmla="*/ 376211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125" h="438750">
                  <a:moveTo>
                    <a:pt x="388901" y="44027"/>
                  </a:moveTo>
                  <a:cubicBezTo>
                    <a:pt x="388901" y="19710"/>
                    <a:pt x="369191" y="0"/>
                    <a:pt x="344908" y="0"/>
                  </a:cubicBezTo>
                  <a:lnTo>
                    <a:pt x="42255" y="0"/>
                  </a:lnTo>
                  <a:cubicBezTo>
                    <a:pt x="18917" y="0"/>
                    <a:pt x="0" y="18917"/>
                    <a:pt x="0" y="42255"/>
                  </a:cubicBezTo>
                  <a:lnTo>
                    <a:pt x="0" y="409489"/>
                  </a:lnTo>
                  <a:cubicBezTo>
                    <a:pt x="0" y="433806"/>
                    <a:pt x="19710" y="453516"/>
                    <a:pt x="44027" y="453516"/>
                  </a:cubicBezTo>
                  <a:lnTo>
                    <a:pt x="344858" y="453516"/>
                  </a:lnTo>
                  <a:cubicBezTo>
                    <a:pt x="369174" y="453516"/>
                    <a:pt x="388884" y="433806"/>
                    <a:pt x="388884" y="409489"/>
                  </a:cubicBezTo>
                  <a:lnTo>
                    <a:pt x="388884" y="44027"/>
                  </a:lnTo>
                  <a:lnTo>
                    <a:pt x="388901" y="44027"/>
                  </a:lnTo>
                  <a:close/>
                  <a:moveTo>
                    <a:pt x="345043" y="376211"/>
                  </a:moveTo>
                  <a:cubicBezTo>
                    <a:pt x="345043" y="394689"/>
                    <a:pt x="330058" y="409674"/>
                    <a:pt x="311580" y="409674"/>
                  </a:cubicBezTo>
                  <a:lnTo>
                    <a:pt x="77304" y="409674"/>
                  </a:lnTo>
                  <a:cubicBezTo>
                    <a:pt x="58826" y="409674"/>
                    <a:pt x="43841" y="394673"/>
                    <a:pt x="43841" y="376211"/>
                  </a:cubicBezTo>
                  <a:lnTo>
                    <a:pt x="43841" y="76174"/>
                  </a:lnTo>
                  <a:cubicBezTo>
                    <a:pt x="43841" y="57696"/>
                    <a:pt x="58826" y="42711"/>
                    <a:pt x="77304" y="42711"/>
                  </a:cubicBezTo>
                  <a:lnTo>
                    <a:pt x="311580" y="42711"/>
                  </a:lnTo>
                  <a:cubicBezTo>
                    <a:pt x="330041" y="42711"/>
                    <a:pt x="345026" y="57696"/>
                    <a:pt x="345026" y="76174"/>
                  </a:cubicBezTo>
                  <a:lnTo>
                    <a:pt x="345043" y="376211"/>
                  </a:lnTo>
                  <a:lnTo>
                    <a:pt x="345043" y="376211"/>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6" name="任意多边形: 形状 115"/>
            <p:cNvSpPr/>
            <p:nvPr/>
          </p:nvSpPr>
          <p:spPr>
            <a:xfrm>
              <a:off x="10203907" y="1456379"/>
              <a:ext cx="371250" cy="438750"/>
            </a:xfrm>
            <a:custGeom>
              <a:avLst/>
              <a:gdLst>
                <a:gd name="connsiteX0" fmla="*/ 320828 w 371250"/>
                <a:gd name="connsiteY0" fmla="*/ 0 h 438750"/>
                <a:gd name="connsiteX1" fmla="*/ 320828 w 371250"/>
                <a:gd name="connsiteY1" fmla="*/ 43858 h 438750"/>
                <a:gd name="connsiteX2" fmla="*/ 345043 w 371250"/>
                <a:gd name="connsiteY2" fmla="*/ 68074 h 438750"/>
                <a:gd name="connsiteX3" fmla="*/ 345043 w 371250"/>
                <a:gd name="connsiteY3" fmla="*/ 386589 h 438750"/>
                <a:gd name="connsiteX4" fmla="*/ 320828 w 371250"/>
                <a:gd name="connsiteY4" fmla="*/ 410805 h 438750"/>
                <a:gd name="connsiteX5" fmla="*/ 65796 w 371250"/>
                <a:gd name="connsiteY5" fmla="*/ 410805 h 438750"/>
                <a:gd name="connsiteX6" fmla="*/ 42711 w 371250"/>
                <a:gd name="connsiteY6" fmla="*/ 387720 h 438750"/>
                <a:gd name="connsiteX7" fmla="*/ 0 w 371250"/>
                <a:gd name="connsiteY7" fmla="*/ 387720 h 438750"/>
                <a:gd name="connsiteX8" fmla="*/ 0 w 371250"/>
                <a:gd name="connsiteY8" fmla="*/ 409472 h 438750"/>
                <a:gd name="connsiteX9" fmla="*/ 44027 w 371250"/>
                <a:gd name="connsiteY9" fmla="*/ 453499 h 438750"/>
                <a:gd name="connsiteX10" fmla="*/ 343676 w 371250"/>
                <a:gd name="connsiteY10" fmla="*/ 453499 h 438750"/>
                <a:gd name="connsiteX11" fmla="*/ 387686 w 371250"/>
                <a:gd name="connsiteY11" fmla="*/ 409472 h 438750"/>
                <a:gd name="connsiteX12" fmla="*/ 387686 w 371250"/>
                <a:gd name="connsiteY12" fmla="*/ 44027 h 438750"/>
                <a:gd name="connsiteX13" fmla="*/ 343676 w 371250"/>
                <a:gd name="connsiteY13" fmla="*/ 0 h 438750"/>
                <a:gd name="connsiteX14" fmla="*/ 320828 w 371250"/>
                <a:gd name="connsiteY14" fmla="*/ 0 h 4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250" h="438750">
                  <a:moveTo>
                    <a:pt x="320828" y="0"/>
                  </a:moveTo>
                  <a:lnTo>
                    <a:pt x="320828" y="43858"/>
                  </a:lnTo>
                  <a:cubicBezTo>
                    <a:pt x="334193" y="43858"/>
                    <a:pt x="345043" y="54709"/>
                    <a:pt x="345043" y="68074"/>
                  </a:cubicBezTo>
                  <a:lnTo>
                    <a:pt x="345043" y="386589"/>
                  </a:lnTo>
                  <a:cubicBezTo>
                    <a:pt x="345043" y="399954"/>
                    <a:pt x="334193" y="410805"/>
                    <a:pt x="320828" y="410805"/>
                  </a:cubicBezTo>
                  <a:lnTo>
                    <a:pt x="65796" y="410805"/>
                  </a:lnTo>
                  <a:cubicBezTo>
                    <a:pt x="53055" y="410805"/>
                    <a:pt x="42711" y="400478"/>
                    <a:pt x="42711" y="387720"/>
                  </a:cubicBezTo>
                  <a:lnTo>
                    <a:pt x="0" y="387720"/>
                  </a:lnTo>
                  <a:lnTo>
                    <a:pt x="0" y="409472"/>
                  </a:lnTo>
                  <a:cubicBezTo>
                    <a:pt x="0" y="433789"/>
                    <a:pt x="19710" y="453499"/>
                    <a:pt x="44027" y="453499"/>
                  </a:cubicBezTo>
                  <a:lnTo>
                    <a:pt x="343676" y="453499"/>
                  </a:lnTo>
                  <a:cubicBezTo>
                    <a:pt x="367976" y="453499"/>
                    <a:pt x="387686" y="433772"/>
                    <a:pt x="387686" y="409472"/>
                  </a:cubicBezTo>
                  <a:lnTo>
                    <a:pt x="387686" y="44027"/>
                  </a:lnTo>
                  <a:cubicBezTo>
                    <a:pt x="387686" y="19710"/>
                    <a:pt x="367976" y="0"/>
                    <a:pt x="343676" y="0"/>
                  </a:cubicBezTo>
                  <a:lnTo>
                    <a:pt x="320828"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7" name="任意多边形: 形状 116"/>
            <p:cNvSpPr/>
            <p:nvPr/>
          </p:nvSpPr>
          <p:spPr>
            <a:xfrm>
              <a:off x="10196195" y="1471347"/>
              <a:ext cx="236250" cy="33750"/>
            </a:xfrm>
            <a:custGeom>
              <a:avLst/>
              <a:gdLst>
                <a:gd name="connsiteX0" fmla="*/ 21583 w 236250"/>
                <a:gd name="connsiteY0" fmla="*/ 42711 h 33750"/>
                <a:gd name="connsiteX1" fmla="*/ 215831 w 236250"/>
                <a:gd name="connsiteY1" fmla="*/ 42711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11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11"/>
                  </a:moveTo>
                  <a:lnTo>
                    <a:pt x="215831" y="42711"/>
                  </a:lnTo>
                  <a:cubicBezTo>
                    <a:pt x="227762" y="42711"/>
                    <a:pt x="237414" y="33294"/>
                    <a:pt x="237414" y="21364"/>
                  </a:cubicBezTo>
                  <a:cubicBezTo>
                    <a:pt x="237414" y="9433"/>
                    <a:pt x="227762" y="0"/>
                    <a:pt x="215831" y="0"/>
                  </a:cubicBezTo>
                  <a:lnTo>
                    <a:pt x="21583" y="0"/>
                  </a:lnTo>
                  <a:cubicBezTo>
                    <a:pt x="9653" y="0"/>
                    <a:pt x="0" y="9433"/>
                    <a:pt x="0" y="21364"/>
                  </a:cubicBezTo>
                  <a:cubicBezTo>
                    <a:pt x="17" y="33294"/>
                    <a:pt x="9653" y="42711"/>
                    <a:pt x="21583" y="427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8" name="任意多边形: 形状 117"/>
            <p:cNvSpPr/>
            <p:nvPr/>
          </p:nvSpPr>
          <p:spPr>
            <a:xfrm>
              <a:off x="10196195" y="154291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27"/>
                    <a:pt x="237414" y="21347"/>
                  </a:cubicBezTo>
                  <a:cubicBezTo>
                    <a:pt x="237414" y="9416"/>
                    <a:pt x="227762" y="0"/>
                    <a:pt x="215831" y="0"/>
                  </a:cubicBezTo>
                  <a:lnTo>
                    <a:pt x="21583" y="0"/>
                  </a:lnTo>
                  <a:cubicBezTo>
                    <a:pt x="9653" y="0"/>
                    <a:pt x="0" y="9416"/>
                    <a:pt x="0" y="21347"/>
                  </a:cubicBezTo>
                  <a:cubicBezTo>
                    <a:pt x="17" y="33227"/>
                    <a:pt x="9653" y="42694"/>
                    <a:pt x="21583" y="4269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19" name="任意多边形: 形状 118"/>
            <p:cNvSpPr/>
            <p:nvPr/>
          </p:nvSpPr>
          <p:spPr>
            <a:xfrm>
              <a:off x="10196195" y="1614464"/>
              <a:ext cx="236250" cy="33750"/>
            </a:xfrm>
            <a:custGeom>
              <a:avLst/>
              <a:gdLst>
                <a:gd name="connsiteX0" fmla="*/ 21583 w 236250"/>
                <a:gd name="connsiteY0" fmla="*/ 42694 h 33750"/>
                <a:gd name="connsiteX1" fmla="*/ 215831 w 236250"/>
                <a:gd name="connsiteY1" fmla="*/ 42694 h 33750"/>
                <a:gd name="connsiteX2" fmla="*/ 237414 w 236250"/>
                <a:gd name="connsiteY2" fmla="*/ 21347 h 33750"/>
                <a:gd name="connsiteX3" fmla="*/ 215831 w 236250"/>
                <a:gd name="connsiteY3" fmla="*/ 0 h 33750"/>
                <a:gd name="connsiteX4" fmla="*/ 21583 w 236250"/>
                <a:gd name="connsiteY4" fmla="*/ 0 h 33750"/>
                <a:gd name="connsiteX5" fmla="*/ 0 w 236250"/>
                <a:gd name="connsiteY5" fmla="*/ 21347 h 33750"/>
                <a:gd name="connsiteX6" fmla="*/ 21583 w 236250"/>
                <a:gd name="connsiteY6" fmla="*/ 42694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694"/>
                  </a:moveTo>
                  <a:lnTo>
                    <a:pt x="215831" y="42694"/>
                  </a:lnTo>
                  <a:cubicBezTo>
                    <a:pt x="227762" y="42694"/>
                    <a:pt x="237414" y="33244"/>
                    <a:pt x="237414" y="21347"/>
                  </a:cubicBezTo>
                  <a:cubicBezTo>
                    <a:pt x="237414" y="9433"/>
                    <a:pt x="227762" y="0"/>
                    <a:pt x="215831" y="0"/>
                  </a:cubicBezTo>
                  <a:lnTo>
                    <a:pt x="21583" y="0"/>
                  </a:lnTo>
                  <a:cubicBezTo>
                    <a:pt x="9653" y="0"/>
                    <a:pt x="0" y="9433"/>
                    <a:pt x="0" y="21347"/>
                  </a:cubicBezTo>
                  <a:cubicBezTo>
                    <a:pt x="17" y="33244"/>
                    <a:pt x="9653" y="42694"/>
                    <a:pt x="21583" y="42694"/>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0" name="任意多边形: 形状 119"/>
            <p:cNvSpPr/>
            <p:nvPr/>
          </p:nvSpPr>
          <p:spPr>
            <a:xfrm>
              <a:off x="10196195" y="1683668"/>
              <a:ext cx="236250" cy="33750"/>
            </a:xfrm>
            <a:custGeom>
              <a:avLst/>
              <a:gdLst>
                <a:gd name="connsiteX0" fmla="*/ 21583 w 236250"/>
                <a:gd name="connsiteY0" fmla="*/ 42727 h 33750"/>
                <a:gd name="connsiteX1" fmla="*/ 215831 w 236250"/>
                <a:gd name="connsiteY1" fmla="*/ 42727 h 33750"/>
                <a:gd name="connsiteX2" fmla="*/ 237414 w 236250"/>
                <a:gd name="connsiteY2" fmla="*/ 21364 h 33750"/>
                <a:gd name="connsiteX3" fmla="*/ 215831 w 236250"/>
                <a:gd name="connsiteY3" fmla="*/ 0 h 33750"/>
                <a:gd name="connsiteX4" fmla="*/ 21583 w 236250"/>
                <a:gd name="connsiteY4" fmla="*/ 0 h 33750"/>
                <a:gd name="connsiteX5" fmla="*/ 0 w 236250"/>
                <a:gd name="connsiteY5" fmla="*/ 21364 h 33750"/>
                <a:gd name="connsiteX6" fmla="*/ 21583 w 236250"/>
                <a:gd name="connsiteY6" fmla="*/ 42727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50" h="33750">
                  <a:moveTo>
                    <a:pt x="21583" y="42727"/>
                  </a:moveTo>
                  <a:lnTo>
                    <a:pt x="215831" y="42727"/>
                  </a:lnTo>
                  <a:cubicBezTo>
                    <a:pt x="227762" y="42727"/>
                    <a:pt x="237414" y="33294"/>
                    <a:pt x="237414" y="21364"/>
                  </a:cubicBezTo>
                  <a:cubicBezTo>
                    <a:pt x="237414" y="9467"/>
                    <a:pt x="227762" y="0"/>
                    <a:pt x="215831" y="0"/>
                  </a:cubicBezTo>
                  <a:lnTo>
                    <a:pt x="21583" y="0"/>
                  </a:lnTo>
                  <a:cubicBezTo>
                    <a:pt x="9653" y="0"/>
                    <a:pt x="0" y="9467"/>
                    <a:pt x="0" y="21364"/>
                  </a:cubicBezTo>
                  <a:cubicBezTo>
                    <a:pt x="17" y="33294"/>
                    <a:pt x="9653" y="42727"/>
                    <a:pt x="21583" y="4272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grpSp>
        <p:nvGrpSpPr>
          <p:cNvPr id="121" name="组合 120"/>
          <p:cNvGrpSpPr>
            <a:grpSpLocks noChangeAspect="1"/>
          </p:cNvGrpSpPr>
          <p:nvPr/>
        </p:nvGrpSpPr>
        <p:grpSpPr>
          <a:xfrm>
            <a:off x="3348398" y="2022957"/>
            <a:ext cx="336310" cy="360000"/>
            <a:chOff x="22153033" y="3278709"/>
            <a:chExt cx="492531" cy="527226"/>
          </a:xfrm>
          <a:solidFill>
            <a:schemeClr val="bg1"/>
          </a:solidFill>
        </p:grpSpPr>
        <p:sp>
          <p:nvSpPr>
            <p:cNvPr id="122" name="任意多边形: 形状 121"/>
            <p:cNvSpPr/>
            <p:nvPr/>
          </p:nvSpPr>
          <p:spPr>
            <a:xfrm>
              <a:off x="22493689" y="3278709"/>
              <a:ext cx="151875" cy="151875"/>
            </a:xfrm>
            <a:custGeom>
              <a:avLst/>
              <a:gdLst>
                <a:gd name="connsiteX0" fmla="*/ 81405 w 151875"/>
                <a:gd name="connsiteY0" fmla="*/ 162810 h 151875"/>
                <a:gd name="connsiteX1" fmla="*/ 162810 w 151875"/>
                <a:gd name="connsiteY1" fmla="*/ 81405 h 151875"/>
                <a:gd name="connsiteX2" fmla="*/ 81405 w 151875"/>
                <a:gd name="connsiteY2" fmla="*/ 0 h 151875"/>
                <a:gd name="connsiteX3" fmla="*/ 0 w 151875"/>
                <a:gd name="connsiteY3" fmla="*/ 81405 h 151875"/>
                <a:gd name="connsiteX4" fmla="*/ 81405 w 151875"/>
                <a:gd name="connsiteY4" fmla="*/ 162810 h 151875"/>
                <a:gd name="connsiteX5" fmla="*/ 81405 w 151875"/>
                <a:gd name="connsiteY5" fmla="*/ 37699 h 151875"/>
                <a:gd name="connsiteX6" fmla="*/ 125128 w 151875"/>
                <a:gd name="connsiteY6" fmla="*/ 81405 h 151875"/>
                <a:gd name="connsiteX7" fmla="*/ 81405 w 151875"/>
                <a:gd name="connsiteY7" fmla="*/ 125111 h 151875"/>
                <a:gd name="connsiteX8" fmla="*/ 37699 w 151875"/>
                <a:gd name="connsiteY8" fmla="*/ 81405 h 151875"/>
                <a:gd name="connsiteX9" fmla="*/ 81405 w 151875"/>
                <a:gd name="connsiteY9" fmla="*/ 37699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162810"/>
                  </a:moveTo>
                  <a:cubicBezTo>
                    <a:pt x="126292" y="162810"/>
                    <a:pt x="162810" y="126309"/>
                    <a:pt x="162810" y="81405"/>
                  </a:cubicBezTo>
                  <a:cubicBezTo>
                    <a:pt x="162810" y="36501"/>
                    <a:pt x="126292" y="0"/>
                    <a:pt x="81405" y="0"/>
                  </a:cubicBezTo>
                  <a:cubicBezTo>
                    <a:pt x="36517" y="0"/>
                    <a:pt x="0" y="36518"/>
                    <a:pt x="0" y="81405"/>
                  </a:cubicBezTo>
                  <a:cubicBezTo>
                    <a:pt x="0" y="126293"/>
                    <a:pt x="36517" y="162810"/>
                    <a:pt x="81405" y="162810"/>
                  </a:cubicBezTo>
                  <a:close/>
                  <a:moveTo>
                    <a:pt x="81405" y="37699"/>
                  </a:moveTo>
                  <a:cubicBezTo>
                    <a:pt x="105502" y="37699"/>
                    <a:pt x="125128" y="57308"/>
                    <a:pt x="125128" y="81405"/>
                  </a:cubicBezTo>
                  <a:cubicBezTo>
                    <a:pt x="125128" y="105503"/>
                    <a:pt x="105502" y="125111"/>
                    <a:pt x="81405" y="125111"/>
                  </a:cubicBezTo>
                  <a:cubicBezTo>
                    <a:pt x="57308" y="125111"/>
                    <a:pt x="37699" y="105503"/>
                    <a:pt x="37699" y="81405"/>
                  </a:cubicBezTo>
                  <a:cubicBezTo>
                    <a:pt x="37699" y="57291"/>
                    <a:pt x="57324" y="37699"/>
                    <a:pt x="81405" y="37699"/>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3" name="任意多边形: 形状 122"/>
            <p:cNvSpPr/>
            <p:nvPr/>
          </p:nvSpPr>
          <p:spPr>
            <a:xfrm>
              <a:off x="22493689" y="3464824"/>
              <a:ext cx="151875" cy="151875"/>
            </a:xfrm>
            <a:custGeom>
              <a:avLst/>
              <a:gdLst>
                <a:gd name="connsiteX0" fmla="*/ 81405 w 151875"/>
                <a:gd name="connsiteY0" fmla="*/ 0 h 151875"/>
                <a:gd name="connsiteX1" fmla="*/ 0 w 151875"/>
                <a:gd name="connsiteY1" fmla="*/ 81405 h 151875"/>
                <a:gd name="connsiteX2" fmla="*/ 81405 w 151875"/>
                <a:gd name="connsiteY2" fmla="*/ 162827 h 151875"/>
                <a:gd name="connsiteX3" fmla="*/ 162810 w 151875"/>
                <a:gd name="connsiteY3" fmla="*/ 81405 h 151875"/>
                <a:gd name="connsiteX4" fmla="*/ 81405 w 151875"/>
                <a:gd name="connsiteY4" fmla="*/ 0 h 151875"/>
                <a:gd name="connsiteX5" fmla="*/ 81405 w 151875"/>
                <a:gd name="connsiteY5" fmla="*/ 125111 h 151875"/>
                <a:gd name="connsiteX6" fmla="*/ 37699 w 151875"/>
                <a:gd name="connsiteY6" fmla="*/ 81405 h 151875"/>
                <a:gd name="connsiteX7" fmla="*/ 81405 w 151875"/>
                <a:gd name="connsiteY7" fmla="*/ 37716 h 151875"/>
                <a:gd name="connsiteX8" fmla="*/ 125128 w 151875"/>
                <a:gd name="connsiteY8" fmla="*/ 81405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34"/>
                    <a:pt x="0" y="81405"/>
                  </a:cubicBezTo>
                  <a:cubicBezTo>
                    <a:pt x="0" y="126309"/>
                    <a:pt x="36517" y="162827"/>
                    <a:pt x="81405" y="162827"/>
                  </a:cubicBezTo>
                  <a:cubicBezTo>
                    <a:pt x="126292" y="162827"/>
                    <a:pt x="162810" y="126309"/>
                    <a:pt x="162810" y="81405"/>
                  </a:cubicBezTo>
                  <a:cubicBezTo>
                    <a:pt x="162827" y="36517"/>
                    <a:pt x="126292" y="0"/>
                    <a:pt x="81405" y="0"/>
                  </a:cubicBezTo>
                  <a:close/>
                  <a:moveTo>
                    <a:pt x="81405" y="125111"/>
                  </a:moveTo>
                  <a:cubicBezTo>
                    <a:pt x="57308" y="125111"/>
                    <a:pt x="37699" y="105519"/>
                    <a:pt x="37699" y="81405"/>
                  </a:cubicBezTo>
                  <a:cubicBezTo>
                    <a:pt x="37699" y="57324"/>
                    <a:pt x="57308" y="37716"/>
                    <a:pt x="81405" y="37716"/>
                  </a:cubicBezTo>
                  <a:cubicBezTo>
                    <a:pt x="105502" y="37716"/>
                    <a:pt x="125128" y="57324"/>
                    <a:pt x="125128" y="81405"/>
                  </a:cubicBezTo>
                  <a:cubicBezTo>
                    <a:pt x="125128" y="105519"/>
                    <a:pt x="105502" y="125111"/>
                    <a:pt x="81405" y="1251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4" name="任意多边形: 形状 123"/>
            <p:cNvSpPr/>
            <p:nvPr/>
          </p:nvSpPr>
          <p:spPr>
            <a:xfrm>
              <a:off x="22493689" y="3654060"/>
              <a:ext cx="151875" cy="151875"/>
            </a:xfrm>
            <a:custGeom>
              <a:avLst/>
              <a:gdLst>
                <a:gd name="connsiteX0" fmla="*/ 81405 w 151875"/>
                <a:gd name="connsiteY0" fmla="*/ 0 h 151875"/>
                <a:gd name="connsiteX1" fmla="*/ 0 w 151875"/>
                <a:gd name="connsiteY1" fmla="*/ 81388 h 151875"/>
                <a:gd name="connsiteX2" fmla="*/ 81405 w 151875"/>
                <a:gd name="connsiteY2" fmla="*/ 162793 h 151875"/>
                <a:gd name="connsiteX3" fmla="*/ 162810 w 151875"/>
                <a:gd name="connsiteY3" fmla="*/ 81388 h 151875"/>
                <a:gd name="connsiteX4" fmla="*/ 81405 w 151875"/>
                <a:gd name="connsiteY4" fmla="*/ 0 h 151875"/>
                <a:gd name="connsiteX5" fmla="*/ 81405 w 151875"/>
                <a:gd name="connsiteY5" fmla="*/ 125111 h 151875"/>
                <a:gd name="connsiteX6" fmla="*/ 37699 w 151875"/>
                <a:gd name="connsiteY6" fmla="*/ 81388 h 151875"/>
                <a:gd name="connsiteX7" fmla="*/ 81405 w 151875"/>
                <a:gd name="connsiteY7" fmla="*/ 37682 h 151875"/>
                <a:gd name="connsiteX8" fmla="*/ 125128 w 151875"/>
                <a:gd name="connsiteY8" fmla="*/ 81388 h 151875"/>
                <a:gd name="connsiteX9" fmla="*/ 81405 w 151875"/>
                <a:gd name="connsiteY9" fmla="*/ 125111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75" h="151875">
                  <a:moveTo>
                    <a:pt x="81405" y="0"/>
                  </a:moveTo>
                  <a:cubicBezTo>
                    <a:pt x="36517" y="0"/>
                    <a:pt x="0" y="36517"/>
                    <a:pt x="0" y="81388"/>
                  </a:cubicBezTo>
                  <a:cubicBezTo>
                    <a:pt x="0" y="126276"/>
                    <a:pt x="36517" y="162793"/>
                    <a:pt x="81405" y="162793"/>
                  </a:cubicBezTo>
                  <a:cubicBezTo>
                    <a:pt x="126292" y="162793"/>
                    <a:pt x="162810" y="126276"/>
                    <a:pt x="162810" y="81388"/>
                  </a:cubicBezTo>
                  <a:cubicBezTo>
                    <a:pt x="162827" y="36517"/>
                    <a:pt x="126292" y="0"/>
                    <a:pt x="81405" y="0"/>
                  </a:cubicBezTo>
                  <a:close/>
                  <a:moveTo>
                    <a:pt x="81405" y="125111"/>
                  </a:moveTo>
                  <a:cubicBezTo>
                    <a:pt x="57308" y="125111"/>
                    <a:pt x="37699" y="105503"/>
                    <a:pt x="37699" y="81388"/>
                  </a:cubicBezTo>
                  <a:cubicBezTo>
                    <a:pt x="37699" y="57291"/>
                    <a:pt x="57308" y="37682"/>
                    <a:pt x="81405" y="37682"/>
                  </a:cubicBezTo>
                  <a:cubicBezTo>
                    <a:pt x="105502" y="37682"/>
                    <a:pt x="125128" y="57291"/>
                    <a:pt x="125128" y="81388"/>
                  </a:cubicBezTo>
                  <a:cubicBezTo>
                    <a:pt x="125128" y="105503"/>
                    <a:pt x="105502" y="125111"/>
                    <a:pt x="81405" y="125111"/>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5" name="任意多边形: 形状 124"/>
            <p:cNvSpPr/>
            <p:nvPr/>
          </p:nvSpPr>
          <p:spPr>
            <a:xfrm>
              <a:off x="22153050" y="3311953"/>
              <a:ext cx="303750" cy="50625"/>
            </a:xfrm>
            <a:custGeom>
              <a:avLst/>
              <a:gdLst>
                <a:gd name="connsiteX0" fmla="*/ 288799 w 303750"/>
                <a:gd name="connsiteY0" fmla="*/ 0 h 50625"/>
                <a:gd name="connsiteX1" fmla="*/ 28266 w 303750"/>
                <a:gd name="connsiteY1" fmla="*/ 0 h 50625"/>
                <a:gd name="connsiteX2" fmla="*/ 0 w 303750"/>
                <a:gd name="connsiteY2" fmla="*/ 28434 h 50625"/>
                <a:gd name="connsiteX3" fmla="*/ 28283 w 303750"/>
                <a:gd name="connsiteY3" fmla="*/ 56852 h 50625"/>
                <a:gd name="connsiteX4" fmla="*/ 288799 w 303750"/>
                <a:gd name="connsiteY4" fmla="*/ 56852 h 50625"/>
                <a:gd name="connsiteX5" fmla="*/ 317081 w 303750"/>
                <a:gd name="connsiteY5" fmla="*/ 28434 h 50625"/>
                <a:gd name="connsiteX6" fmla="*/ 288799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799" y="0"/>
                  </a:moveTo>
                  <a:lnTo>
                    <a:pt x="28266" y="0"/>
                  </a:lnTo>
                  <a:cubicBezTo>
                    <a:pt x="12656" y="0"/>
                    <a:pt x="0" y="12825"/>
                    <a:pt x="0" y="28434"/>
                  </a:cubicBezTo>
                  <a:cubicBezTo>
                    <a:pt x="0" y="44044"/>
                    <a:pt x="12656" y="56852"/>
                    <a:pt x="28283" y="56852"/>
                  </a:cubicBezTo>
                  <a:lnTo>
                    <a:pt x="288799" y="56852"/>
                  </a:lnTo>
                  <a:cubicBezTo>
                    <a:pt x="304425" y="56852"/>
                    <a:pt x="317081" y="44044"/>
                    <a:pt x="317081" y="28434"/>
                  </a:cubicBezTo>
                  <a:cubicBezTo>
                    <a:pt x="317081" y="12825"/>
                    <a:pt x="304425" y="0"/>
                    <a:pt x="288799"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6" name="任意多边形: 形状 125"/>
            <p:cNvSpPr/>
            <p:nvPr/>
          </p:nvSpPr>
          <p:spPr>
            <a:xfrm>
              <a:off x="22153033" y="3492313"/>
              <a:ext cx="303750" cy="50625"/>
            </a:xfrm>
            <a:custGeom>
              <a:avLst/>
              <a:gdLst>
                <a:gd name="connsiteX0" fmla="*/ 288816 w 303750"/>
                <a:gd name="connsiteY0" fmla="*/ 0 h 50625"/>
                <a:gd name="connsiteX1" fmla="*/ 28282 w 303750"/>
                <a:gd name="connsiteY1" fmla="*/ 0 h 50625"/>
                <a:gd name="connsiteX2" fmla="*/ 0 w 303750"/>
                <a:gd name="connsiteY2" fmla="*/ 28418 h 50625"/>
                <a:gd name="connsiteX3" fmla="*/ 28282 w 303750"/>
                <a:gd name="connsiteY3" fmla="*/ 56852 h 50625"/>
                <a:gd name="connsiteX4" fmla="*/ 288799 w 303750"/>
                <a:gd name="connsiteY4" fmla="*/ 56852 h 50625"/>
                <a:gd name="connsiteX5" fmla="*/ 317098 w 303750"/>
                <a:gd name="connsiteY5" fmla="*/ 28418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808"/>
                    <a:pt x="0" y="28418"/>
                  </a:cubicBezTo>
                  <a:cubicBezTo>
                    <a:pt x="0" y="44044"/>
                    <a:pt x="12656" y="56852"/>
                    <a:pt x="28282" y="56852"/>
                  </a:cubicBezTo>
                  <a:lnTo>
                    <a:pt x="288799" y="56852"/>
                  </a:lnTo>
                  <a:cubicBezTo>
                    <a:pt x="304442" y="56852"/>
                    <a:pt x="317098" y="44044"/>
                    <a:pt x="317098" y="28418"/>
                  </a:cubicBezTo>
                  <a:cubicBezTo>
                    <a:pt x="317098" y="12808"/>
                    <a:pt x="304442" y="0"/>
                    <a:pt x="28881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7" name="任意多边形: 形状 126"/>
            <p:cNvSpPr/>
            <p:nvPr/>
          </p:nvSpPr>
          <p:spPr>
            <a:xfrm>
              <a:off x="22153033" y="3687776"/>
              <a:ext cx="303750" cy="50625"/>
            </a:xfrm>
            <a:custGeom>
              <a:avLst/>
              <a:gdLst>
                <a:gd name="connsiteX0" fmla="*/ 288816 w 303750"/>
                <a:gd name="connsiteY0" fmla="*/ 0 h 50625"/>
                <a:gd name="connsiteX1" fmla="*/ 28282 w 303750"/>
                <a:gd name="connsiteY1" fmla="*/ 0 h 50625"/>
                <a:gd name="connsiteX2" fmla="*/ 0 w 303750"/>
                <a:gd name="connsiteY2" fmla="*/ 27962 h 50625"/>
                <a:gd name="connsiteX3" fmla="*/ 28282 w 303750"/>
                <a:gd name="connsiteY3" fmla="*/ 55941 h 50625"/>
                <a:gd name="connsiteX4" fmla="*/ 288799 w 303750"/>
                <a:gd name="connsiteY4" fmla="*/ 55941 h 50625"/>
                <a:gd name="connsiteX5" fmla="*/ 317098 w 303750"/>
                <a:gd name="connsiteY5" fmla="*/ 27962 h 50625"/>
                <a:gd name="connsiteX6" fmla="*/ 288816 w 303750"/>
                <a:gd name="connsiteY6" fmla="*/ 0 h 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50" h="50625">
                  <a:moveTo>
                    <a:pt x="288816" y="0"/>
                  </a:moveTo>
                  <a:lnTo>
                    <a:pt x="28282" y="0"/>
                  </a:lnTo>
                  <a:cubicBezTo>
                    <a:pt x="12656" y="0"/>
                    <a:pt x="0" y="12336"/>
                    <a:pt x="0" y="27962"/>
                  </a:cubicBezTo>
                  <a:cubicBezTo>
                    <a:pt x="0" y="43605"/>
                    <a:pt x="12656" y="55941"/>
                    <a:pt x="28282" y="55941"/>
                  </a:cubicBezTo>
                  <a:lnTo>
                    <a:pt x="288799" y="55941"/>
                  </a:lnTo>
                  <a:cubicBezTo>
                    <a:pt x="304442" y="55941"/>
                    <a:pt x="317098" y="43605"/>
                    <a:pt x="317098" y="27962"/>
                  </a:cubicBezTo>
                  <a:cubicBezTo>
                    <a:pt x="317098" y="12353"/>
                    <a:pt x="304442" y="0"/>
                    <a:pt x="28881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8" name="任意多边形: 形状 127"/>
            <p:cNvSpPr/>
            <p:nvPr/>
          </p:nvSpPr>
          <p:spPr>
            <a:xfrm>
              <a:off x="22162483" y="3388363"/>
              <a:ext cx="286875" cy="33750"/>
            </a:xfrm>
            <a:custGeom>
              <a:avLst/>
              <a:gdLst>
                <a:gd name="connsiteX0" fmla="*/ 279366 w 286875"/>
                <a:gd name="connsiteY0" fmla="*/ 38205 h 33750"/>
                <a:gd name="connsiteX1" fmla="*/ 298215 w 286875"/>
                <a:gd name="connsiteY1" fmla="*/ 19103 h 33750"/>
                <a:gd name="connsiteX2" fmla="*/ 279366 w 286875"/>
                <a:gd name="connsiteY2" fmla="*/ 0 h 33750"/>
                <a:gd name="connsiteX3" fmla="*/ 18832 w 286875"/>
                <a:gd name="connsiteY3" fmla="*/ 0 h 33750"/>
                <a:gd name="connsiteX4" fmla="*/ 0 w 286875"/>
                <a:gd name="connsiteY4" fmla="*/ 19103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03"/>
                  </a:cubicBezTo>
                  <a:cubicBezTo>
                    <a:pt x="298215" y="8707"/>
                    <a:pt x="289761" y="0"/>
                    <a:pt x="279366" y="0"/>
                  </a:cubicBezTo>
                  <a:lnTo>
                    <a:pt x="18832" y="0"/>
                  </a:lnTo>
                  <a:cubicBezTo>
                    <a:pt x="8404" y="0"/>
                    <a:pt x="0" y="8691"/>
                    <a:pt x="0" y="19103"/>
                  </a:cubicBezTo>
                  <a:cubicBezTo>
                    <a:pt x="0" y="29514"/>
                    <a:pt x="8404" y="38205"/>
                    <a:pt x="18832" y="38205"/>
                  </a:cubicBezTo>
                  <a:lnTo>
                    <a:pt x="279366" y="38205"/>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29" name="任意多边形: 形状 128"/>
            <p:cNvSpPr/>
            <p:nvPr/>
          </p:nvSpPr>
          <p:spPr>
            <a:xfrm>
              <a:off x="22162483" y="3568706"/>
              <a:ext cx="286875" cy="33750"/>
            </a:xfrm>
            <a:custGeom>
              <a:avLst/>
              <a:gdLst>
                <a:gd name="connsiteX0" fmla="*/ 279366 w 286875"/>
                <a:gd name="connsiteY0" fmla="*/ 38205 h 33750"/>
                <a:gd name="connsiteX1" fmla="*/ 298215 w 286875"/>
                <a:gd name="connsiteY1" fmla="*/ 19119 h 33750"/>
                <a:gd name="connsiteX2" fmla="*/ 279366 w 286875"/>
                <a:gd name="connsiteY2" fmla="*/ 0 h 33750"/>
                <a:gd name="connsiteX3" fmla="*/ 18832 w 286875"/>
                <a:gd name="connsiteY3" fmla="*/ 0 h 33750"/>
                <a:gd name="connsiteX4" fmla="*/ 0 w 286875"/>
                <a:gd name="connsiteY4" fmla="*/ 19119 h 33750"/>
                <a:gd name="connsiteX5" fmla="*/ 18832 w 286875"/>
                <a:gd name="connsiteY5" fmla="*/ 38205 h 33750"/>
                <a:gd name="connsiteX6" fmla="*/ 279366 w 286875"/>
                <a:gd name="connsiteY6" fmla="*/ 38205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38205"/>
                  </a:moveTo>
                  <a:cubicBezTo>
                    <a:pt x="289761" y="38205"/>
                    <a:pt x="298215" y="29498"/>
                    <a:pt x="298215" y="19119"/>
                  </a:cubicBezTo>
                  <a:cubicBezTo>
                    <a:pt x="298215" y="8708"/>
                    <a:pt x="289761" y="0"/>
                    <a:pt x="279366" y="0"/>
                  </a:cubicBezTo>
                  <a:lnTo>
                    <a:pt x="18832" y="0"/>
                  </a:lnTo>
                  <a:cubicBezTo>
                    <a:pt x="8404" y="0"/>
                    <a:pt x="0" y="8708"/>
                    <a:pt x="0" y="19119"/>
                  </a:cubicBezTo>
                  <a:cubicBezTo>
                    <a:pt x="0" y="29531"/>
                    <a:pt x="8404" y="38205"/>
                    <a:pt x="18832" y="38205"/>
                  </a:cubicBezTo>
                  <a:lnTo>
                    <a:pt x="279366" y="38205"/>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0" name="任意多边形: 形状 129"/>
            <p:cNvSpPr/>
            <p:nvPr/>
          </p:nvSpPr>
          <p:spPr>
            <a:xfrm>
              <a:off x="22162483" y="3764169"/>
              <a:ext cx="286875" cy="33750"/>
            </a:xfrm>
            <a:custGeom>
              <a:avLst/>
              <a:gdLst>
                <a:gd name="connsiteX0" fmla="*/ 279366 w 286875"/>
                <a:gd name="connsiteY0" fmla="*/ 0 h 33750"/>
                <a:gd name="connsiteX1" fmla="*/ 18832 w 286875"/>
                <a:gd name="connsiteY1" fmla="*/ 0 h 33750"/>
                <a:gd name="connsiteX2" fmla="*/ 0 w 286875"/>
                <a:gd name="connsiteY2" fmla="*/ 18647 h 33750"/>
                <a:gd name="connsiteX3" fmla="*/ 18832 w 286875"/>
                <a:gd name="connsiteY3" fmla="*/ 37294 h 33750"/>
                <a:gd name="connsiteX4" fmla="*/ 279349 w 286875"/>
                <a:gd name="connsiteY4" fmla="*/ 37294 h 33750"/>
                <a:gd name="connsiteX5" fmla="*/ 298198 w 286875"/>
                <a:gd name="connsiteY5" fmla="*/ 18647 h 33750"/>
                <a:gd name="connsiteX6" fmla="*/ 279366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9366" y="0"/>
                  </a:moveTo>
                  <a:lnTo>
                    <a:pt x="18832" y="0"/>
                  </a:lnTo>
                  <a:cubicBezTo>
                    <a:pt x="8404" y="0"/>
                    <a:pt x="0" y="8252"/>
                    <a:pt x="0" y="18647"/>
                  </a:cubicBezTo>
                  <a:cubicBezTo>
                    <a:pt x="0" y="29059"/>
                    <a:pt x="8404" y="37294"/>
                    <a:pt x="18832" y="37294"/>
                  </a:cubicBezTo>
                  <a:lnTo>
                    <a:pt x="279349" y="37294"/>
                  </a:lnTo>
                  <a:cubicBezTo>
                    <a:pt x="289744" y="37294"/>
                    <a:pt x="298198" y="29059"/>
                    <a:pt x="298198" y="18647"/>
                  </a:cubicBezTo>
                  <a:cubicBezTo>
                    <a:pt x="298215" y="8235"/>
                    <a:pt x="289761" y="0"/>
                    <a:pt x="279366"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1" name="任意多边形: 形状 130"/>
            <p:cNvSpPr/>
            <p:nvPr/>
          </p:nvSpPr>
          <p:spPr>
            <a:xfrm>
              <a:off x="22545984" y="3517153"/>
              <a:ext cx="50625" cy="50625"/>
            </a:xfrm>
            <a:custGeom>
              <a:avLst/>
              <a:gdLst>
                <a:gd name="connsiteX0" fmla="*/ 58151 w 50625"/>
                <a:gd name="connsiteY0" fmla="*/ 29076 h 50625"/>
                <a:gd name="connsiteX1" fmla="*/ 29076 w 50625"/>
                <a:gd name="connsiteY1" fmla="*/ 58151 h 50625"/>
                <a:gd name="connsiteX2" fmla="*/ 0 w 50625"/>
                <a:gd name="connsiteY2" fmla="*/ 29076 h 50625"/>
                <a:gd name="connsiteX3" fmla="*/ 29076 w 50625"/>
                <a:gd name="connsiteY3" fmla="*/ 0 h 50625"/>
                <a:gd name="connsiteX4" fmla="*/ 58151 w 50625"/>
                <a:gd name="connsiteY4" fmla="*/ 29076 h 5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 h="50625">
                  <a:moveTo>
                    <a:pt x="58151" y="29076"/>
                  </a:moveTo>
                  <a:cubicBezTo>
                    <a:pt x="58151" y="45134"/>
                    <a:pt x="45134" y="58151"/>
                    <a:pt x="29076" y="58151"/>
                  </a:cubicBezTo>
                  <a:cubicBezTo>
                    <a:pt x="13018" y="58151"/>
                    <a:pt x="0" y="45134"/>
                    <a:pt x="0" y="29076"/>
                  </a:cubicBezTo>
                  <a:cubicBezTo>
                    <a:pt x="0" y="13018"/>
                    <a:pt x="13018" y="0"/>
                    <a:pt x="29076" y="0"/>
                  </a:cubicBezTo>
                  <a:cubicBezTo>
                    <a:pt x="45134" y="0"/>
                    <a:pt x="58151" y="13018"/>
                    <a:pt x="58151" y="29076"/>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grpSp>
        <p:nvGrpSpPr>
          <p:cNvPr id="134" name="组合 133"/>
          <p:cNvGrpSpPr>
            <a:grpSpLocks noChangeAspect="1"/>
          </p:cNvGrpSpPr>
          <p:nvPr/>
        </p:nvGrpSpPr>
        <p:grpSpPr>
          <a:xfrm>
            <a:off x="5939226" y="2012797"/>
            <a:ext cx="313548" cy="360000"/>
            <a:chOff x="23263509" y="5436600"/>
            <a:chExt cx="455625" cy="523125"/>
          </a:xfrm>
          <a:solidFill>
            <a:schemeClr val="bg1"/>
          </a:solidFill>
        </p:grpSpPr>
        <p:sp>
          <p:nvSpPr>
            <p:cNvPr id="135" name="任意多边形: 形状 134"/>
            <p:cNvSpPr/>
            <p:nvPr/>
          </p:nvSpPr>
          <p:spPr>
            <a:xfrm>
              <a:off x="23263509" y="5436600"/>
              <a:ext cx="455625" cy="523125"/>
            </a:xfrm>
            <a:custGeom>
              <a:avLst/>
              <a:gdLst>
                <a:gd name="connsiteX0" fmla="*/ 408156 w 455625"/>
                <a:gd name="connsiteY0" fmla="*/ 0 h 523125"/>
                <a:gd name="connsiteX1" fmla="*/ 50169 w 455625"/>
                <a:gd name="connsiteY1" fmla="*/ 0 h 523125"/>
                <a:gd name="connsiteX2" fmla="*/ 0 w 455625"/>
                <a:gd name="connsiteY2" fmla="*/ 50102 h 523125"/>
                <a:gd name="connsiteX3" fmla="*/ 0 w 455625"/>
                <a:gd name="connsiteY3" fmla="*/ 484515 h 523125"/>
                <a:gd name="connsiteX4" fmla="*/ 52279 w 455625"/>
                <a:gd name="connsiteY4" fmla="*/ 536878 h 523125"/>
                <a:gd name="connsiteX5" fmla="*/ 408156 w 455625"/>
                <a:gd name="connsiteY5" fmla="*/ 536878 h 523125"/>
                <a:gd name="connsiteX6" fmla="*/ 460164 w 455625"/>
                <a:gd name="connsiteY6" fmla="*/ 484515 h 523125"/>
                <a:gd name="connsiteX7" fmla="*/ 460164 w 455625"/>
                <a:gd name="connsiteY7" fmla="*/ 52211 h 523125"/>
                <a:gd name="connsiteX8" fmla="*/ 408156 w 455625"/>
                <a:gd name="connsiteY8" fmla="*/ 0 h 523125"/>
                <a:gd name="connsiteX9" fmla="*/ 408071 w 455625"/>
                <a:gd name="connsiteY9" fmla="*/ 445179 h 523125"/>
                <a:gd name="connsiteX10" fmla="*/ 368499 w 455625"/>
                <a:gd name="connsiteY10" fmla="*/ 484802 h 523125"/>
                <a:gd name="connsiteX11" fmla="*/ 91665 w 455625"/>
                <a:gd name="connsiteY11" fmla="*/ 484802 h 523125"/>
                <a:gd name="connsiteX12" fmla="*/ 52093 w 455625"/>
                <a:gd name="connsiteY12" fmla="*/ 445179 h 523125"/>
                <a:gd name="connsiteX13" fmla="*/ 52093 w 455625"/>
                <a:gd name="connsiteY13" fmla="*/ 90248 h 523125"/>
                <a:gd name="connsiteX14" fmla="*/ 91665 w 455625"/>
                <a:gd name="connsiteY14" fmla="*/ 50642 h 523125"/>
                <a:gd name="connsiteX15" fmla="*/ 368499 w 455625"/>
                <a:gd name="connsiteY15" fmla="*/ 50642 h 523125"/>
                <a:gd name="connsiteX16" fmla="*/ 408071 w 455625"/>
                <a:gd name="connsiteY16" fmla="*/ 90248 h 523125"/>
                <a:gd name="connsiteX17" fmla="*/ 408071 w 455625"/>
                <a:gd name="connsiteY17" fmla="*/ 445179 h 52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625" h="523125">
                  <a:moveTo>
                    <a:pt x="408156" y="0"/>
                  </a:moveTo>
                  <a:lnTo>
                    <a:pt x="50169" y="0"/>
                  </a:lnTo>
                  <a:cubicBezTo>
                    <a:pt x="22545" y="0"/>
                    <a:pt x="0" y="22494"/>
                    <a:pt x="0" y="50102"/>
                  </a:cubicBezTo>
                  <a:lnTo>
                    <a:pt x="0" y="484515"/>
                  </a:lnTo>
                  <a:cubicBezTo>
                    <a:pt x="0" y="513253"/>
                    <a:pt x="23507" y="536878"/>
                    <a:pt x="52279" y="536878"/>
                  </a:cubicBezTo>
                  <a:lnTo>
                    <a:pt x="408156" y="536878"/>
                  </a:lnTo>
                  <a:cubicBezTo>
                    <a:pt x="436894" y="536878"/>
                    <a:pt x="460164" y="513304"/>
                    <a:pt x="460164" y="484515"/>
                  </a:cubicBezTo>
                  <a:lnTo>
                    <a:pt x="460164" y="52211"/>
                  </a:lnTo>
                  <a:cubicBezTo>
                    <a:pt x="460164" y="23439"/>
                    <a:pt x="436894" y="0"/>
                    <a:pt x="408156" y="0"/>
                  </a:cubicBezTo>
                  <a:close/>
                  <a:moveTo>
                    <a:pt x="408071" y="445179"/>
                  </a:moveTo>
                  <a:cubicBezTo>
                    <a:pt x="408071" y="467066"/>
                    <a:pt x="390336" y="484802"/>
                    <a:pt x="368499" y="484802"/>
                  </a:cubicBezTo>
                  <a:lnTo>
                    <a:pt x="91665" y="484802"/>
                  </a:lnTo>
                  <a:cubicBezTo>
                    <a:pt x="69829" y="484802"/>
                    <a:pt x="52093" y="467066"/>
                    <a:pt x="52093" y="445179"/>
                  </a:cubicBezTo>
                  <a:lnTo>
                    <a:pt x="52093" y="90248"/>
                  </a:lnTo>
                  <a:cubicBezTo>
                    <a:pt x="52093" y="68361"/>
                    <a:pt x="69829" y="50642"/>
                    <a:pt x="91665" y="50642"/>
                  </a:cubicBezTo>
                  <a:lnTo>
                    <a:pt x="368499" y="50642"/>
                  </a:lnTo>
                  <a:cubicBezTo>
                    <a:pt x="390336" y="50642"/>
                    <a:pt x="408071" y="68361"/>
                    <a:pt x="408071" y="90248"/>
                  </a:cubicBezTo>
                  <a:lnTo>
                    <a:pt x="408071" y="445179"/>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6" name="任意多边形: 形状 135"/>
            <p:cNvSpPr/>
            <p:nvPr/>
          </p:nvSpPr>
          <p:spPr>
            <a:xfrm>
              <a:off x="23352289" y="5591631"/>
              <a:ext cx="101250" cy="118125"/>
            </a:xfrm>
            <a:custGeom>
              <a:avLst/>
              <a:gdLst>
                <a:gd name="connsiteX0" fmla="*/ 39504 w 101250"/>
                <a:gd name="connsiteY0" fmla="*/ 127744 h 118125"/>
                <a:gd name="connsiteX1" fmla="*/ 74486 w 101250"/>
                <a:gd name="connsiteY1" fmla="*/ 112691 h 118125"/>
                <a:gd name="connsiteX2" fmla="*/ 75246 w 101250"/>
                <a:gd name="connsiteY2" fmla="*/ 112691 h 118125"/>
                <a:gd name="connsiteX3" fmla="*/ 77490 w 101250"/>
                <a:gd name="connsiteY3" fmla="*/ 124993 h 118125"/>
                <a:gd name="connsiteX4" fmla="*/ 111780 w 101250"/>
                <a:gd name="connsiteY4" fmla="*/ 124993 h 118125"/>
                <a:gd name="connsiteX5" fmla="*/ 110194 w 101250"/>
                <a:gd name="connsiteY5" fmla="*/ 95310 h 118125"/>
                <a:gd name="connsiteX6" fmla="*/ 110194 w 101250"/>
                <a:gd name="connsiteY6" fmla="*/ 52768 h 118125"/>
                <a:gd name="connsiteX7" fmla="*/ 56312 w 101250"/>
                <a:gd name="connsiteY7" fmla="*/ 0 h 118125"/>
                <a:gd name="connsiteX8" fmla="*/ 8708 w 101250"/>
                <a:gd name="connsiteY8" fmla="*/ 10749 h 118125"/>
                <a:gd name="connsiteX9" fmla="*/ 15744 w 101250"/>
                <a:gd name="connsiteY9" fmla="*/ 35252 h 118125"/>
                <a:gd name="connsiteX10" fmla="*/ 49511 w 101250"/>
                <a:gd name="connsiteY10" fmla="*/ 26021 h 118125"/>
                <a:gd name="connsiteX11" fmla="*/ 71837 w 101250"/>
                <a:gd name="connsiteY11" fmla="*/ 41782 h 118125"/>
                <a:gd name="connsiteX12" fmla="*/ 71837 w 101250"/>
                <a:gd name="connsiteY12" fmla="*/ 43504 h 118125"/>
                <a:gd name="connsiteX13" fmla="*/ 0 w 101250"/>
                <a:gd name="connsiteY13" fmla="*/ 90298 h 118125"/>
                <a:gd name="connsiteX14" fmla="*/ 39504 w 101250"/>
                <a:gd name="connsiteY14" fmla="*/ 127744 h 118125"/>
                <a:gd name="connsiteX15" fmla="*/ 73288 w 101250"/>
                <a:gd name="connsiteY15" fmla="*/ 67247 h 118125"/>
                <a:gd name="connsiteX16" fmla="*/ 73288 w 101250"/>
                <a:gd name="connsiteY16" fmla="*/ 80477 h 118125"/>
                <a:gd name="connsiteX17" fmla="*/ 72394 w 101250"/>
                <a:gd name="connsiteY17" fmla="*/ 87058 h 118125"/>
                <a:gd name="connsiteX18" fmla="*/ 52549 w 101250"/>
                <a:gd name="connsiteY18" fmla="*/ 101031 h 118125"/>
                <a:gd name="connsiteX19" fmla="*/ 37631 w 101250"/>
                <a:gd name="connsiteY19" fmla="*/ 86552 h 118125"/>
                <a:gd name="connsiteX20" fmla="*/ 73288 w 101250"/>
                <a:gd name="connsiteY20" fmla="*/ 67247 h 11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250" h="118125">
                  <a:moveTo>
                    <a:pt x="39504" y="127744"/>
                  </a:moveTo>
                  <a:cubicBezTo>
                    <a:pt x="53983" y="127744"/>
                    <a:pt x="66504" y="122816"/>
                    <a:pt x="74486" y="112691"/>
                  </a:cubicBezTo>
                  <a:lnTo>
                    <a:pt x="75246" y="112691"/>
                  </a:lnTo>
                  <a:lnTo>
                    <a:pt x="77490" y="124993"/>
                  </a:lnTo>
                  <a:lnTo>
                    <a:pt x="111780" y="124993"/>
                  </a:lnTo>
                  <a:cubicBezTo>
                    <a:pt x="110514" y="118496"/>
                    <a:pt x="110194" y="107038"/>
                    <a:pt x="110194" y="95310"/>
                  </a:cubicBezTo>
                  <a:lnTo>
                    <a:pt x="110194" y="52768"/>
                  </a:lnTo>
                  <a:cubicBezTo>
                    <a:pt x="110194" y="23996"/>
                    <a:pt x="97065" y="0"/>
                    <a:pt x="56312" y="0"/>
                  </a:cubicBezTo>
                  <a:cubicBezTo>
                    <a:pt x="34020" y="0"/>
                    <a:pt x="17246" y="5974"/>
                    <a:pt x="8708" y="10749"/>
                  </a:cubicBezTo>
                  <a:lnTo>
                    <a:pt x="15744" y="35252"/>
                  </a:lnTo>
                  <a:cubicBezTo>
                    <a:pt x="23743" y="30240"/>
                    <a:pt x="37007" y="26021"/>
                    <a:pt x="49511" y="26021"/>
                  </a:cubicBezTo>
                  <a:cubicBezTo>
                    <a:pt x="68259" y="26021"/>
                    <a:pt x="71837" y="35252"/>
                    <a:pt x="71837" y="41782"/>
                  </a:cubicBezTo>
                  <a:lnTo>
                    <a:pt x="71837" y="43504"/>
                  </a:lnTo>
                  <a:cubicBezTo>
                    <a:pt x="28451" y="43268"/>
                    <a:pt x="0" y="58539"/>
                    <a:pt x="0" y="90298"/>
                  </a:cubicBezTo>
                  <a:cubicBezTo>
                    <a:pt x="0" y="109755"/>
                    <a:pt x="14698" y="127744"/>
                    <a:pt x="39504" y="127744"/>
                  </a:cubicBezTo>
                  <a:close/>
                  <a:moveTo>
                    <a:pt x="73288" y="67247"/>
                  </a:moveTo>
                  <a:lnTo>
                    <a:pt x="73288" y="80477"/>
                  </a:lnTo>
                  <a:cubicBezTo>
                    <a:pt x="73288" y="82789"/>
                    <a:pt x="72883" y="85033"/>
                    <a:pt x="72394" y="87058"/>
                  </a:cubicBezTo>
                  <a:cubicBezTo>
                    <a:pt x="69863" y="94787"/>
                    <a:pt x="62066" y="101031"/>
                    <a:pt x="52549" y="101031"/>
                  </a:cubicBezTo>
                  <a:cubicBezTo>
                    <a:pt x="44027" y="101031"/>
                    <a:pt x="37631" y="96306"/>
                    <a:pt x="37631" y="86552"/>
                  </a:cubicBezTo>
                  <a:cubicBezTo>
                    <a:pt x="37631" y="71753"/>
                    <a:pt x="53038" y="66994"/>
                    <a:pt x="73288" y="67247"/>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7" name="任意多边形: 形状 136"/>
            <p:cNvSpPr/>
            <p:nvPr/>
          </p:nvSpPr>
          <p:spPr>
            <a:xfrm>
              <a:off x="23481366" y="5548026"/>
              <a:ext cx="151875" cy="151875"/>
            </a:xfrm>
            <a:custGeom>
              <a:avLst/>
              <a:gdLst>
                <a:gd name="connsiteX0" fmla="*/ 51519 w 151875"/>
                <a:gd name="connsiteY0" fmla="*/ 125179 h 151875"/>
                <a:gd name="connsiteX1" fmla="*/ 99799 w 151875"/>
                <a:gd name="connsiteY1" fmla="*/ 125179 h 151875"/>
                <a:gd name="connsiteX2" fmla="*/ 112809 w 151875"/>
                <a:gd name="connsiteY2" fmla="*/ 168581 h 151875"/>
                <a:gd name="connsiteX3" fmla="*/ 153833 w 151875"/>
                <a:gd name="connsiteY3" fmla="*/ 168581 h 151875"/>
                <a:gd name="connsiteX4" fmla="*/ 101554 w 151875"/>
                <a:gd name="connsiteY4" fmla="*/ 0 h 151875"/>
                <a:gd name="connsiteX5" fmla="*/ 51503 w 151875"/>
                <a:gd name="connsiteY5" fmla="*/ 0 h 151875"/>
                <a:gd name="connsiteX6" fmla="*/ 0 w 151875"/>
                <a:gd name="connsiteY6" fmla="*/ 168581 h 151875"/>
                <a:gd name="connsiteX7" fmla="*/ 39488 w 151875"/>
                <a:gd name="connsiteY7" fmla="*/ 168581 h 151875"/>
                <a:gd name="connsiteX8" fmla="*/ 51519 w 151875"/>
                <a:gd name="connsiteY8" fmla="*/ 125179 h 151875"/>
                <a:gd name="connsiteX9" fmla="*/ 67044 w 151875"/>
                <a:gd name="connsiteY9" fmla="*/ 60953 h 151875"/>
                <a:gd name="connsiteX10" fmla="*/ 74790 w 151875"/>
                <a:gd name="connsiteY10" fmla="*/ 28232 h 151875"/>
                <a:gd name="connsiteX11" fmla="*/ 75279 w 151875"/>
                <a:gd name="connsiteY11" fmla="*/ 28232 h 151875"/>
                <a:gd name="connsiteX12" fmla="*/ 83801 w 151875"/>
                <a:gd name="connsiteY12" fmla="*/ 60953 h 151875"/>
                <a:gd name="connsiteX13" fmla="*/ 94298 w 151875"/>
                <a:gd name="connsiteY13" fmla="*/ 96964 h 151875"/>
                <a:gd name="connsiteX14" fmla="*/ 56987 w 151875"/>
                <a:gd name="connsiteY14" fmla="*/ 96964 h 151875"/>
                <a:gd name="connsiteX15" fmla="*/ 67044 w 151875"/>
                <a:gd name="connsiteY15" fmla="*/ 60953 h 15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875" h="151875">
                  <a:moveTo>
                    <a:pt x="51519" y="125179"/>
                  </a:moveTo>
                  <a:lnTo>
                    <a:pt x="99799" y="125179"/>
                  </a:lnTo>
                  <a:lnTo>
                    <a:pt x="112809" y="168581"/>
                  </a:lnTo>
                  <a:lnTo>
                    <a:pt x="153833" y="168581"/>
                  </a:lnTo>
                  <a:lnTo>
                    <a:pt x="101554" y="0"/>
                  </a:lnTo>
                  <a:lnTo>
                    <a:pt x="51503" y="0"/>
                  </a:lnTo>
                  <a:lnTo>
                    <a:pt x="0" y="168581"/>
                  </a:lnTo>
                  <a:lnTo>
                    <a:pt x="39488" y="168581"/>
                  </a:lnTo>
                  <a:lnTo>
                    <a:pt x="51519" y="125179"/>
                  </a:lnTo>
                  <a:close/>
                  <a:moveTo>
                    <a:pt x="67044" y="60953"/>
                  </a:moveTo>
                  <a:cubicBezTo>
                    <a:pt x="69778" y="51199"/>
                    <a:pt x="72309" y="38340"/>
                    <a:pt x="74790" y="28232"/>
                  </a:cubicBezTo>
                  <a:lnTo>
                    <a:pt x="75279" y="28232"/>
                  </a:lnTo>
                  <a:cubicBezTo>
                    <a:pt x="77743" y="38357"/>
                    <a:pt x="80747" y="50979"/>
                    <a:pt x="83801" y="60953"/>
                  </a:cubicBezTo>
                  <a:lnTo>
                    <a:pt x="94298" y="96964"/>
                  </a:lnTo>
                  <a:lnTo>
                    <a:pt x="56987" y="96964"/>
                  </a:lnTo>
                  <a:lnTo>
                    <a:pt x="67044" y="60953"/>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8" name="任意多边形: 形状 137"/>
            <p:cNvSpPr/>
            <p:nvPr/>
          </p:nvSpPr>
          <p:spPr>
            <a:xfrm>
              <a:off x="23342619" y="5749142"/>
              <a:ext cx="286875" cy="33750"/>
            </a:xfrm>
            <a:custGeom>
              <a:avLst/>
              <a:gdLst>
                <a:gd name="connsiteX0" fmla="*/ 273881 w 286875"/>
                <a:gd name="connsiteY0" fmla="*/ 0 h 33750"/>
                <a:gd name="connsiteX1" fmla="*/ 21060 w 286875"/>
                <a:gd name="connsiteY1" fmla="*/ 0 h 33750"/>
                <a:gd name="connsiteX2" fmla="*/ 0 w 286875"/>
                <a:gd name="connsiteY2" fmla="*/ 20992 h 33750"/>
                <a:gd name="connsiteX3" fmla="*/ 21060 w 286875"/>
                <a:gd name="connsiteY3" fmla="*/ 41951 h 33750"/>
                <a:gd name="connsiteX4" fmla="*/ 273881 w 286875"/>
                <a:gd name="connsiteY4" fmla="*/ 41951 h 33750"/>
                <a:gd name="connsiteX5" fmla="*/ 294941 w 286875"/>
                <a:gd name="connsiteY5" fmla="*/ 20992 h 33750"/>
                <a:gd name="connsiteX6" fmla="*/ 273881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3881" y="0"/>
                  </a:moveTo>
                  <a:lnTo>
                    <a:pt x="21060" y="0"/>
                  </a:lnTo>
                  <a:cubicBezTo>
                    <a:pt x="9416" y="0"/>
                    <a:pt x="0" y="9349"/>
                    <a:pt x="0" y="20992"/>
                  </a:cubicBezTo>
                  <a:cubicBezTo>
                    <a:pt x="0" y="32619"/>
                    <a:pt x="9433" y="41951"/>
                    <a:pt x="21060" y="41951"/>
                  </a:cubicBezTo>
                  <a:lnTo>
                    <a:pt x="273881" y="41951"/>
                  </a:lnTo>
                  <a:cubicBezTo>
                    <a:pt x="285508" y="41951"/>
                    <a:pt x="294941" y="32619"/>
                    <a:pt x="294941" y="20992"/>
                  </a:cubicBezTo>
                  <a:cubicBezTo>
                    <a:pt x="294941" y="9349"/>
                    <a:pt x="285559" y="0"/>
                    <a:pt x="273881"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39" name="任意多边形: 形状 138"/>
            <p:cNvSpPr/>
            <p:nvPr/>
          </p:nvSpPr>
          <p:spPr>
            <a:xfrm>
              <a:off x="23342619" y="5812828"/>
              <a:ext cx="286875" cy="33750"/>
            </a:xfrm>
            <a:custGeom>
              <a:avLst/>
              <a:gdLst>
                <a:gd name="connsiteX0" fmla="*/ 273881 w 286875"/>
                <a:gd name="connsiteY0" fmla="*/ 0 h 33750"/>
                <a:gd name="connsiteX1" fmla="*/ 21060 w 286875"/>
                <a:gd name="connsiteY1" fmla="*/ 0 h 33750"/>
                <a:gd name="connsiteX2" fmla="*/ 0 w 286875"/>
                <a:gd name="connsiteY2" fmla="*/ 20992 h 33750"/>
                <a:gd name="connsiteX3" fmla="*/ 21060 w 286875"/>
                <a:gd name="connsiteY3" fmla="*/ 41951 h 33750"/>
                <a:gd name="connsiteX4" fmla="*/ 273881 w 286875"/>
                <a:gd name="connsiteY4" fmla="*/ 41951 h 33750"/>
                <a:gd name="connsiteX5" fmla="*/ 294941 w 286875"/>
                <a:gd name="connsiteY5" fmla="*/ 20992 h 33750"/>
                <a:gd name="connsiteX6" fmla="*/ 273881 w 286875"/>
                <a:gd name="connsiteY6" fmla="*/ 0 h 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75" h="33750">
                  <a:moveTo>
                    <a:pt x="273881" y="0"/>
                  </a:moveTo>
                  <a:lnTo>
                    <a:pt x="21060" y="0"/>
                  </a:lnTo>
                  <a:cubicBezTo>
                    <a:pt x="9416" y="0"/>
                    <a:pt x="0" y="9366"/>
                    <a:pt x="0" y="20992"/>
                  </a:cubicBezTo>
                  <a:cubicBezTo>
                    <a:pt x="0" y="32619"/>
                    <a:pt x="9433" y="41951"/>
                    <a:pt x="21060" y="41951"/>
                  </a:cubicBezTo>
                  <a:lnTo>
                    <a:pt x="273881" y="41951"/>
                  </a:lnTo>
                  <a:cubicBezTo>
                    <a:pt x="285508" y="41951"/>
                    <a:pt x="294941" y="32619"/>
                    <a:pt x="294941" y="20992"/>
                  </a:cubicBezTo>
                  <a:cubicBezTo>
                    <a:pt x="294941" y="9366"/>
                    <a:pt x="285559" y="0"/>
                    <a:pt x="273881" y="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sp>
        <p:nvSpPr>
          <p:cNvPr id="140" name="图形 109"/>
          <p:cNvSpPr>
            <a:spLocks noChangeAspect="1"/>
          </p:cNvSpPr>
          <p:nvPr/>
        </p:nvSpPr>
        <p:spPr>
          <a:xfrm>
            <a:off x="10618649" y="2038213"/>
            <a:ext cx="411429" cy="360000"/>
          </a:xfrm>
          <a:custGeom>
            <a:avLst/>
            <a:gdLst>
              <a:gd name="connsiteX0" fmla="*/ 455051 w 540000"/>
              <a:gd name="connsiteY0" fmla="*/ 276294 h 472500"/>
              <a:gd name="connsiteX1" fmla="*/ 424946 w 540000"/>
              <a:gd name="connsiteY1" fmla="*/ 276294 h 472500"/>
              <a:gd name="connsiteX2" fmla="*/ 424946 w 540000"/>
              <a:gd name="connsiteY2" fmla="*/ 263739 h 472500"/>
              <a:gd name="connsiteX3" fmla="*/ 437282 w 540000"/>
              <a:gd name="connsiteY3" fmla="*/ 263739 h 472500"/>
              <a:gd name="connsiteX4" fmla="*/ 456351 w 540000"/>
              <a:gd name="connsiteY4" fmla="*/ 243979 h 472500"/>
              <a:gd name="connsiteX5" fmla="*/ 456351 w 540000"/>
              <a:gd name="connsiteY5" fmla="*/ 18461 h 472500"/>
              <a:gd name="connsiteX6" fmla="*/ 437282 w 540000"/>
              <a:gd name="connsiteY6" fmla="*/ 0 h 472500"/>
              <a:gd name="connsiteX7" fmla="*/ 98972 w 540000"/>
              <a:gd name="connsiteY7" fmla="*/ 0 h 472500"/>
              <a:gd name="connsiteX8" fmla="*/ 83734 w 540000"/>
              <a:gd name="connsiteY8" fmla="*/ 18461 h 472500"/>
              <a:gd name="connsiteX9" fmla="*/ 83734 w 540000"/>
              <a:gd name="connsiteY9" fmla="*/ 243979 h 472500"/>
              <a:gd name="connsiteX10" fmla="*/ 98972 w 540000"/>
              <a:gd name="connsiteY10" fmla="*/ 263739 h 472500"/>
              <a:gd name="connsiteX11" fmla="*/ 115138 w 540000"/>
              <a:gd name="connsiteY11" fmla="*/ 263739 h 472500"/>
              <a:gd name="connsiteX12" fmla="*/ 115138 w 540000"/>
              <a:gd name="connsiteY12" fmla="*/ 276294 h 472500"/>
              <a:gd name="connsiteX13" fmla="*/ 82232 w 540000"/>
              <a:gd name="connsiteY13" fmla="*/ 276294 h 472500"/>
              <a:gd name="connsiteX14" fmla="*/ 0 w 540000"/>
              <a:gd name="connsiteY14" fmla="*/ 438210 h 472500"/>
              <a:gd name="connsiteX15" fmla="*/ 0 w 540000"/>
              <a:gd name="connsiteY15" fmla="*/ 463101 h 472500"/>
              <a:gd name="connsiteX16" fmla="*/ 14175 w 540000"/>
              <a:gd name="connsiteY16" fmla="*/ 477293 h 472500"/>
              <a:gd name="connsiteX17" fmla="*/ 525893 w 540000"/>
              <a:gd name="connsiteY17" fmla="*/ 477293 h 472500"/>
              <a:gd name="connsiteX18" fmla="*/ 540068 w 540000"/>
              <a:gd name="connsiteY18" fmla="*/ 463101 h 472500"/>
              <a:gd name="connsiteX19" fmla="*/ 540068 w 540000"/>
              <a:gd name="connsiteY19" fmla="*/ 438210 h 472500"/>
              <a:gd name="connsiteX20" fmla="*/ 455051 w 540000"/>
              <a:gd name="connsiteY20" fmla="*/ 276294 h 472500"/>
              <a:gd name="connsiteX21" fmla="*/ 418686 w 540000"/>
              <a:gd name="connsiteY21" fmla="*/ 201909 h 472500"/>
              <a:gd name="connsiteX22" fmla="*/ 394504 w 540000"/>
              <a:gd name="connsiteY22" fmla="*/ 226091 h 472500"/>
              <a:gd name="connsiteX23" fmla="*/ 143488 w 540000"/>
              <a:gd name="connsiteY23" fmla="*/ 226091 h 472500"/>
              <a:gd name="connsiteX24" fmla="*/ 119323 w 540000"/>
              <a:gd name="connsiteY24" fmla="*/ 201909 h 472500"/>
              <a:gd name="connsiteX25" fmla="*/ 119323 w 540000"/>
              <a:gd name="connsiteY25" fmla="*/ 61847 h 472500"/>
              <a:gd name="connsiteX26" fmla="*/ 143488 w 540000"/>
              <a:gd name="connsiteY26" fmla="*/ 37682 h 472500"/>
              <a:gd name="connsiteX27" fmla="*/ 394504 w 540000"/>
              <a:gd name="connsiteY27" fmla="*/ 37682 h 472500"/>
              <a:gd name="connsiteX28" fmla="*/ 418686 w 540000"/>
              <a:gd name="connsiteY28" fmla="*/ 61847 h 472500"/>
              <a:gd name="connsiteX29" fmla="*/ 418686 w 540000"/>
              <a:gd name="connsiteY29" fmla="*/ 201909 h 472500"/>
              <a:gd name="connsiteX30" fmla="*/ 326565 w 540000"/>
              <a:gd name="connsiteY30" fmla="*/ 263756 h 472500"/>
              <a:gd name="connsiteX31" fmla="*/ 326565 w 540000"/>
              <a:gd name="connsiteY31" fmla="*/ 276328 h 472500"/>
              <a:gd name="connsiteX32" fmla="*/ 211444 w 540000"/>
              <a:gd name="connsiteY32" fmla="*/ 276328 h 472500"/>
              <a:gd name="connsiteX33" fmla="*/ 211444 w 540000"/>
              <a:gd name="connsiteY33" fmla="*/ 263756 h 472500"/>
              <a:gd name="connsiteX34" fmla="*/ 326565 w 540000"/>
              <a:gd name="connsiteY34" fmla="*/ 263756 h 472500"/>
              <a:gd name="connsiteX35" fmla="*/ 223189 w 540000"/>
              <a:gd name="connsiteY35" fmla="*/ 424929 h 472500"/>
              <a:gd name="connsiteX36" fmla="*/ 216388 w 540000"/>
              <a:gd name="connsiteY36" fmla="*/ 421217 h 472500"/>
              <a:gd name="connsiteX37" fmla="*/ 215781 w 540000"/>
              <a:gd name="connsiteY37" fmla="*/ 413505 h 472500"/>
              <a:gd name="connsiteX38" fmla="*/ 220658 w 540000"/>
              <a:gd name="connsiteY38" fmla="*/ 402553 h 472500"/>
              <a:gd name="connsiteX39" fmla="*/ 228066 w 540000"/>
              <a:gd name="connsiteY39" fmla="*/ 397727 h 472500"/>
              <a:gd name="connsiteX40" fmla="*/ 308205 w 540000"/>
              <a:gd name="connsiteY40" fmla="*/ 397727 h 472500"/>
              <a:gd name="connsiteX41" fmla="*/ 315495 w 540000"/>
              <a:gd name="connsiteY41" fmla="*/ 402249 h 472500"/>
              <a:gd name="connsiteX42" fmla="*/ 320929 w 540000"/>
              <a:gd name="connsiteY42" fmla="*/ 413218 h 472500"/>
              <a:gd name="connsiteX43" fmla="*/ 320574 w 540000"/>
              <a:gd name="connsiteY43" fmla="*/ 421099 h 472500"/>
              <a:gd name="connsiteX44" fmla="*/ 313673 w 540000"/>
              <a:gd name="connsiteY44" fmla="*/ 424963 h 472500"/>
              <a:gd name="connsiteX45" fmla="*/ 223189 w 540000"/>
              <a:gd name="connsiteY45" fmla="*/ 424929 h 472500"/>
              <a:gd name="connsiteX46" fmla="*/ 223189 w 540000"/>
              <a:gd name="connsiteY46" fmla="*/ 424929 h 472500"/>
              <a:gd name="connsiteX47" fmla="*/ 109181 w 540000"/>
              <a:gd name="connsiteY47" fmla="*/ 383096 h 472500"/>
              <a:gd name="connsiteX48" fmla="*/ 98162 w 540000"/>
              <a:gd name="connsiteY48" fmla="*/ 377123 h 472500"/>
              <a:gd name="connsiteX49" fmla="*/ 97183 w 540000"/>
              <a:gd name="connsiteY49" fmla="*/ 364618 h 472500"/>
              <a:gd name="connsiteX50" fmla="*/ 122901 w 540000"/>
              <a:gd name="connsiteY50" fmla="*/ 307176 h 472500"/>
              <a:gd name="connsiteX51" fmla="*/ 134882 w 540000"/>
              <a:gd name="connsiteY51" fmla="*/ 299396 h 472500"/>
              <a:gd name="connsiteX52" fmla="*/ 398537 w 540000"/>
              <a:gd name="connsiteY52" fmla="*/ 299396 h 472500"/>
              <a:gd name="connsiteX53" fmla="*/ 410265 w 540000"/>
              <a:gd name="connsiteY53" fmla="*/ 306653 h 472500"/>
              <a:gd name="connsiteX54" fmla="*/ 439037 w 540000"/>
              <a:gd name="connsiteY54" fmla="*/ 364129 h 472500"/>
              <a:gd name="connsiteX55" fmla="*/ 438446 w 540000"/>
              <a:gd name="connsiteY55" fmla="*/ 376920 h 472500"/>
              <a:gd name="connsiteX56" fmla="*/ 427275 w 540000"/>
              <a:gd name="connsiteY56" fmla="*/ 383147 h 472500"/>
              <a:gd name="connsiteX57" fmla="*/ 109181 w 540000"/>
              <a:gd name="connsiteY57" fmla="*/ 383147 h 472500"/>
              <a:gd name="connsiteX58" fmla="*/ 109181 w 540000"/>
              <a:gd name="connsiteY58" fmla="*/ 383096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0000" h="472500">
                <a:moveTo>
                  <a:pt x="455051" y="276294"/>
                </a:moveTo>
                <a:lnTo>
                  <a:pt x="424946" y="276294"/>
                </a:lnTo>
                <a:lnTo>
                  <a:pt x="424946" y="263739"/>
                </a:lnTo>
                <a:lnTo>
                  <a:pt x="437282" y="263739"/>
                </a:lnTo>
                <a:cubicBezTo>
                  <a:pt x="447643" y="263739"/>
                  <a:pt x="456351" y="254374"/>
                  <a:pt x="456351" y="243979"/>
                </a:cubicBezTo>
                <a:lnTo>
                  <a:pt x="456351" y="18461"/>
                </a:lnTo>
                <a:cubicBezTo>
                  <a:pt x="456351" y="8083"/>
                  <a:pt x="447643" y="0"/>
                  <a:pt x="437282" y="0"/>
                </a:cubicBezTo>
                <a:lnTo>
                  <a:pt x="98972" y="0"/>
                </a:lnTo>
                <a:cubicBezTo>
                  <a:pt x="88611" y="0"/>
                  <a:pt x="83734" y="8083"/>
                  <a:pt x="83734" y="18461"/>
                </a:cubicBezTo>
                <a:lnTo>
                  <a:pt x="83734" y="243979"/>
                </a:lnTo>
                <a:cubicBezTo>
                  <a:pt x="83734" y="254391"/>
                  <a:pt x="88611" y="263739"/>
                  <a:pt x="98972" y="263739"/>
                </a:cubicBezTo>
                <a:lnTo>
                  <a:pt x="115138" y="263739"/>
                </a:lnTo>
                <a:lnTo>
                  <a:pt x="115138" y="276294"/>
                </a:lnTo>
                <a:lnTo>
                  <a:pt x="82232" y="276294"/>
                </a:lnTo>
                <a:lnTo>
                  <a:pt x="0" y="438210"/>
                </a:lnTo>
                <a:lnTo>
                  <a:pt x="0" y="463101"/>
                </a:lnTo>
                <a:cubicBezTo>
                  <a:pt x="0" y="470931"/>
                  <a:pt x="6345" y="477293"/>
                  <a:pt x="14175" y="477293"/>
                </a:cubicBezTo>
                <a:lnTo>
                  <a:pt x="525893" y="477293"/>
                </a:lnTo>
                <a:cubicBezTo>
                  <a:pt x="533723" y="477293"/>
                  <a:pt x="540068" y="470931"/>
                  <a:pt x="540068" y="463101"/>
                </a:cubicBezTo>
                <a:lnTo>
                  <a:pt x="540068" y="438210"/>
                </a:lnTo>
                <a:lnTo>
                  <a:pt x="455051" y="276294"/>
                </a:lnTo>
                <a:close/>
                <a:moveTo>
                  <a:pt x="418686" y="201909"/>
                </a:moveTo>
                <a:cubicBezTo>
                  <a:pt x="418686" y="215258"/>
                  <a:pt x="407852" y="226091"/>
                  <a:pt x="394504" y="226091"/>
                </a:cubicBezTo>
                <a:lnTo>
                  <a:pt x="143488" y="226091"/>
                </a:lnTo>
                <a:cubicBezTo>
                  <a:pt x="130140" y="226091"/>
                  <a:pt x="119323" y="215258"/>
                  <a:pt x="119323" y="201909"/>
                </a:cubicBezTo>
                <a:lnTo>
                  <a:pt x="119323" y="61847"/>
                </a:lnTo>
                <a:cubicBezTo>
                  <a:pt x="119323" y="48499"/>
                  <a:pt x="130140" y="37682"/>
                  <a:pt x="143488" y="37682"/>
                </a:cubicBezTo>
                <a:lnTo>
                  <a:pt x="394504" y="37682"/>
                </a:lnTo>
                <a:cubicBezTo>
                  <a:pt x="407852" y="37682"/>
                  <a:pt x="418686" y="48499"/>
                  <a:pt x="418686" y="61847"/>
                </a:cubicBezTo>
                <a:lnTo>
                  <a:pt x="418686" y="201909"/>
                </a:lnTo>
                <a:close/>
                <a:moveTo>
                  <a:pt x="326565" y="263756"/>
                </a:moveTo>
                <a:lnTo>
                  <a:pt x="326565" y="276328"/>
                </a:lnTo>
                <a:lnTo>
                  <a:pt x="211444" y="276328"/>
                </a:lnTo>
                <a:lnTo>
                  <a:pt x="211444" y="263756"/>
                </a:lnTo>
                <a:lnTo>
                  <a:pt x="326565" y="263756"/>
                </a:lnTo>
                <a:close/>
                <a:moveTo>
                  <a:pt x="223189" y="424929"/>
                </a:moveTo>
                <a:cubicBezTo>
                  <a:pt x="220438" y="424929"/>
                  <a:pt x="217873" y="423529"/>
                  <a:pt x="216388" y="421217"/>
                </a:cubicBezTo>
                <a:cubicBezTo>
                  <a:pt x="214886" y="418939"/>
                  <a:pt x="214650" y="415986"/>
                  <a:pt x="215781" y="413505"/>
                </a:cubicBezTo>
                <a:lnTo>
                  <a:pt x="220658" y="402553"/>
                </a:lnTo>
                <a:cubicBezTo>
                  <a:pt x="221957" y="399617"/>
                  <a:pt x="224876" y="397727"/>
                  <a:pt x="228066" y="397727"/>
                </a:cubicBezTo>
                <a:lnTo>
                  <a:pt x="308205" y="397727"/>
                </a:lnTo>
                <a:cubicBezTo>
                  <a:pt x="311327" y="397727"/>
                  <a:pt x="314111" y="399482"/>
                  <a:pt x="315495" y="402249"/>
                </a:cubicBezTo>
                <a:lnTo>
                  <a:pt x="320929" y="413218"/>
                </a:lnTo>
                <a:cubicBezTo>
                  <a:pt x="322177" y="415716"/>
                  <a:pt x="322043" y="418703"/>
                  <a:pt x="320574" y="421099"/>
                </a:cubicBezTo>
                <a:cubicBezTo>
                  <a:pt x="319106" y="423512"/>
                  <a:pt x="316491" y="424963"/>
                  <a:pt x="313673" y="424963"/>
                </a:cubicBezTo>
                <a:lnTo>
                  <a:pt x="223189" y="424929"/>
                </a:lnTo>
                <a:lnTo>
                  <a:pt x="223189" y="424929"/>
                </a:lnTo>
                <a:close/>
                <a:moveTo>
                  <a:pt x="109181" y="383096"/>
                </a:moveTo>
                <a:cubicBezTo>
                  <a:pt x="104726" y="383096"/>
                  <a:pt x="100575" y="380818"/>
                  <a:pt x="98162" y="377123"/>
                </a:cubicBezTo>
                <a:cubicBezTo>
                  <a:pt x="95732" y="373376"/>
                  <a:pt x="95378" y="368685"/>
                  <a:pt x="97183" y="364618"/>
                </a:cubicBezTo>
                <a:lnTo>
                  <a:pt x="122901" y="307176"/>
                </a:lnTo>
                <a:cubicBezTo>
                  <a:pt x="125010" y="302434"/>
                  <a:pt x="129701" y="299396"/>
                  <a:pt x="134882" y="299396"/>
                </a:cubicBezTo>
                <a:lnTo>
                  <a:pt x="398537" y="299396"/>
                </a:lnTo>
                <a:cubicBezTo>
                  <a:pt x="403515" y="299396"/>
                  <a:pt x="408054" y="302231"/>
                  <a:pt x="410265" y="306653"/>
                </a:cubicBezTo>
                <a:lnTo>
                  <a:pt x="439037" y="364129"/>
                </a:lnTo>
                <a:cubicBezTo>
                  <a:pt x="441079" y="368179"/>
                  <a:pt x="440809" y="373022"/>
                  <a:pt x="438446" y="376920"/>
                </a:cubicBezTo>
                <a:cubicBezTo>
                  <a:pt x="436050" y="380784"/>
                  <a:pt x="431814" y="383147"/>
                  <a:pt x="427275" y="383147"/>
                </a:cubicBezTo>
                <a:lnTo>
                  <a:pt x="109181" y="383147"/>
                </a:lnTo>
                <a:lnTo>
                  <a:pt x="109181" y="383096"/>
                </a:lnTo>
                <a:close/>
              </a:path>
            </a:pathLst>
          </a:custGeom>
          <a:solidFill>
            <a:schemeClr val="bg1"/>
          </a:solidFill>
          <a:ln w="16669" cap="flat">
            <a:noFill/>
            <a:prstDash val="solid"/>
            <a:miter/>
          </a:ln>
        </p:spPr>
        <p:txBody>
          <a:bodyPr rtlCol="0" anchor="ctr"/>
          <a:lstStyle/>
          <a:p>
            <a:pPr>
              <a:lnSpc>
                <a:spcPct val="120000"/>
              </a:lnSpc>
              <a:spcAft>
                <a:spcPts val="100"/>
              </a:spcAft>
            </a:pPr>
            <a:endParaRPr lang="zh-CN" altLang="en-US"/>
          </a:p>
        </p:txBody>
      </p:sp>
      <p:grpSp>
        <p:nvGrpSpPr>
          <p:cNvPr id="141" name="组合 140"/>
          <p:cNvGrpSpPr>
            <a:grpSpLocks noChangeAspect="1"/>
          </p:cNvGrpSpPr>
          <p:nvPr/>
        </p:nvGrpSpPr>
        <p:grpSpPr>
          <a:xfrm>
            <a:off x="8260699" y="2023161"/>
            <a:ext cx="388801" cy="360000"/>
            <a:chOff x="22143600" y="4379381"/>
            <a:chExt cx="525774" cy="486827"/>
          </a:xfrm>
          <a:solidFill>
            <a:schemeClr val="bg1"/>
          </a:solidFill>
        </p:grpSpPr>
        <p:sp>
          <p:nvSpPr>
            <p:cNvPr id="142" name="任意多边形: 形状 141"/>
            <p:cNvSpPr/>
            <p:nvPr/>
          </p:nvSpPr>
          <p:spPr>
            <a:xfrm>
              <a:off x="22143600" y="4379381"/>
              <a:ext cx="438750" cy="202500"/>
            </a:xfrm>
            <a:custGeom>
              <a:avLst/>
              <a:gdLst>
                <a:gd name="connsiteX0" fmla="*/ 61341 w 438750"/>
                <a:gd name="connsiteY0" fmla="*/ 209824 h 202500"/>
                <a:gd name="connsiteX1" fmla="*/ 449044 w 438750"/>
                <a:gd name="connsiteY1" fmla="*/ 209824 h 202500"/>
                <a:gd name="connsiteX2" fmla="*/ 449044 w 438750"/>
                <a:gd name="connsiteY2" fmla="*/ 157714 h 202500"/>
                <a:gd name="connsiteX3" fmla="*/ 424389 w 438750"/>
                <a:gd name="connsiteY3" fmla="*/ 157714 h 202500"/>
                <a:gd name="connsiteX4" fmla="*/ 421740 w 438750"/>
                <a:gd name="connsiteY4" fmla="*/ 52127 h 202500"/>
                <a:gd name="connsiteX5" fmla="*/ 449044 w 438750"/>
                <a:gd name="connsiteY5" fmla="*/ 52127 h 202500"/>
                <a:gd name="connsiteX6" fmla="*/ 449044 w 438750"/>
                <a:gd name="connsiteY6" fmla="*/ 0 h 202500"/>
                <a:gd name="connsiteX7" fmla="*/ 61341 w 438750"/>
                <a:gd name="connsiteY7" fmla="*/ 0 h 202500"/>
                <a:gd name="connsiteX8" fmla="*/ 0 w 438750"/>
                <a:gd name="connsiteY8" fmla="*/ 61172 h 202500"/>
                <a:gd name="connsiteX9" fmla="*/ 0 w 438750"/>
                <a:gd name="connsiteY9" fmla="*/ 148804 h 202500"/>
                <a:gd name="connsiteX10" fmla="*/ 61341 w 438750"/>
                <a:gd name="connsiteY10" fmla="*/ 209824 h 202500"/>
                <a:gd name="connsiteX11" fmla="*/ 52093 w 438750"/>
                <a:gd name="connsiteY11" fmla="*/ 61172 h 202500"/>
                <a:gd name="connsiteX12" fmla="*/ 61341 w 438750"/>
                <a:gd name="connsiteY12" fmla="*/ 52110 h 202500"/>
                <a:gd name="connsiteX13" fmla="*/ 380717 w 438750"/>
                <a:gd name="connsiteY13" fmla="*/ 52110 h 202500"/>
                <a:gd name="connsiteX14" fmla="*/ 382472 w 438750"/>
                <a:gd name="connsiteY14" fmla="*/ 157697 h 202500"/>
                <a:gd name="connsiteX15" fmla="*/ 61341 w 438750"/>
                <a:gd name="connsiteY15" fmla="*/ 157697 h 202500"/>
                <a:gd name="connsiteX16" fmla="*/ 52093 w 438750"/>
                <a:gd name="connsiteY16" fmla="*/ 148804 h 202500"/>
                <a:gd name="connsiteX17" fmla="*/ 52093 w 438750"/>
                <a:gd name="connsiteY17" fmla="*/ 61172 h 2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50" h="202500">
                  <a:moveTo>
                    <a:pt x="61341" y="209824"/>
                  </a:moveTo>
                  <a:lnTo>
                    <a:pt x="449044" y="209824"/>
                  </a:lnTo>
                  <a:lnTo>
                    <a:pt x="449044" y="157714"/>
                  </a:lnTo>
                  <a:lnTo>
                    <a:pt x="424389" y="157714"/>
                  </a:lnTo>
                  <a:cubicBezTo>
                    <a:pt x="407869" y="117602"/>
                    <a:pt x="414720" y="76191"/>
                    <a:pt x="421740" y="52127"/>
                  </a:cubicBezTo>
                  <a:lnTo>
                    <a:pt x="449044" y="52127"/>
                  </a:lnTo>
                  <a:lnTo>
                    <a:pt x="449044" y="0"/>
                  </a:lnTo>
                  <a:lnTo>
                    <a:pt x="61341" y="0"/>
                  </a:lnTo>
                  <a:cubicBezTo>
                    <a:pt x="27540" y="0"/>
                    <a:pt x="0" y="27354"/>
                    <a:pt x="0" y="61172"/>
                  </a:cubicBezTo>
                  <a:lnTo>
                    <a:pt x="0" y="148804"/>
                  </a:lnTo>
                  <a:cubicBezTo>
                    <a:pt x="0" y="182621"/>
                    <a:pt x="27540" y="209824"/>
                    <a:pt x="61341" y="209824"/>
                  </a:cubicBezTo>
                  <a:close/>
                  <a:moveTo>
                    <a:pt x="52093" y="61172"/>
                  </a:moveTo>
                  <a:cubicBezTo>
                    <a:pt x="52093" y="56346"/>
                    <a:pt x="56514" y="52110"/>
                    <a:pt x="61341" y="52110"/>
                  </a:cubicBezTo>
                  <a:lnTo>
                    <a:pt x="380717" y="52110"/>
                  </a:lnTo>
                  <a:cubicBezTo>
                    <a:pt x="374186" y="78840"/>
                    <a:pt x="370170" y="117585"/>
                    <a:pt x="382472" y="157697"/>
                  </a:cubicBezTo>
                  <a:lnTo>
                    <a:pt x="61341" y="157697"/>
                  </a:lnTo>
                  <a:cubicBezTo>
                    <a:pt x="56514" y="157697"/>
                    <a:pt x="52093" y="153630"/>
                    <a:pt x="52093" y="148804"/>
                  </a:cubicBezTo>
                  <a:lnTo>
                    <a:pt x="52093" y="61172"/>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3" name="任意多边形: 形状 142"/>
            <p:cNvSpPr/>
            <p:nvPr/>
          </p:nvSpPr>
          <p:spPr>
            <a:xfrm>
              <a:off x="22237138" y="4697458"/>
              <a:ext cx="421875" cy="168750"/>
            </a:xfrm>
            <a:custGeom>
              <a:avLst/>
              <a:gdLst>
                <a:gd name="connsiteX0" fmla="*/ 375233 w 421875"/>
                <a:gd name="connsiteY0" fmla="*/ 0 h 168750"/>
                <a:gd name="connsiteX1" fmla="*/ 0 w 421875"/>
                <a:gd name="connsiteY1" fmla="*/ 0 h 168750"/>
                <a:gd name="connsiteX2" fmla="*/ 0 w 421875"/>
                <a:gd name="connsiteY2" fmla="*/ 52110 h 168750"/>
                <a:gd name="connsiteX3" fmla="*/ 12606 w 421875"/>
                <a:gd name="connsiteY3" fmla="*/ 52110 h 168750"/>
                <a:gd name="connsiteX4" fmla="*/ 8826 w 421875"/>
                <a:gd name="connsiteY4" fmla="*/ 130967 h 168750"/>
                <a:gd name="connsiteX5" fmla="*/ 0 w 421875"/>
                <a:gd name="connsiteY5" fmla="*/ 130967 h 168750"/>
                <a:gd name="connsiteX6" fmla="*/ 0 w 421875"/>
                <a:gd name="connsiteY6" fmla="*/ 183077 h 168750"/>
                <a:gd name="connsiteX7" fmla="*/ 375233 w 421875"/>
                <a:gd name="connsiteY7" fmla="*/ 183077 h 168750"/>
                <a:gd name="connsiteX8" fmla="*/ 436995 w 421875"/>
                <a:gd name="connsiteY8" fmla="*/ 127913 h 168750"/>
                <a:gd name="connsiteX9" fmla="*/ 436995 w 421875"/>
                <a:gd name="connsiteY9" fmla="*/ 54878 h 168750"/>
                <a:gd name="connsiteX10" fmla="*/ 375233 w 421875"/>
                <a:gd name="connsiteY10" fmla="*/ 0 h 168750"/>
                <a:gd name="connsiteX11" fmla="*/ 375233 w 421875"/>
                <a:gd name="connsiteY11" fmla="*/ 130950 h 168750"/>
                <a:gd name="connsiteX12" fmla="*/ 51081 w 421875"/>
                <a:gd name="connsiteY12" fmla="*/ 130950 h 168750"/>
                <a:gd name="connsiteX13" fmla="*/ 53578 w 421875"/>
                <a:gd name="connsiteY13" fmla="*/ 52093 h 168750"/>
                <a:gd name="connsiteX14" fmla="*/ 375249 w 421875"/>
                <a:gd name="connsiteY14" fmla="*/ 52093 h 168750"/>
                <a:gd name="connsiteX15" fmla="*/ 384041 w 421875"/>
                <a:gd name="connsiteY15" fmla="*/ 54962 h 168750"/>
                <a:gd name="connsiteX16" fmla="*/ 384159 w 421875"/>
                <a:gd name="connsiteY16" fmla="*/ 127474 h 168750"/>
                <a:gd name="connsiteX17" fmla="*/ 375233 w 421875"/>
                <a:gd name="connsiteY17" fmla="*/ 130950 h 1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75" h="168750">
                  <a:moveTo>
                    <a:pt x="375233" y="0"/>
                  </a:moveTo>
                  <a:lnTo>
                    <a:pt x="0" y="0"/>
                  </a:lnTo>
                  <a:lnTo>
                    <a:pt x="0" y="52110"/>
                  </a:lnTo>
                  <a:lnTo>
                    <a:pt x="12606" y="52110"/>
                  </a:lnTo>
                  <a:cubicBezTo>
                    <a:pt x="24148" y="89539"/>
                    <a:pt x="15069" y="117602"/>
                    <a:pt x="8826" y="130967"/>
                  </a:cubicBezTo>
                  <a:lnTo>
                    <a:pt x="0" y="130967"/>
                  </a:lnTo>
                  <a:lnTo>
                    <a:pt x="0" y="183077"/>
                  </a:lnTo>
                  <a:lnTo>
                    <a:pt x="375233" y="183077"/>
                  </a:lnTo>
                  <a:cubicBezTo>
                    <a:pt x="409084" y="183077"/>
                    <a:pt x="436995" y="158507"/>
                    <a:pt x="436995" y="127913"/>
                  </a:cubicBezTo>
                  <a:lnTo>
                    <a:pt x="436995" y="54878"/>
                  </a:lnTo>
                  <a:cubicBezTo>
                    <a:pt x="436995" y="24300"/>
                    <a:pt x="409084" y="0"/>
                    <a:pt x="375233" y="0"/>
                  </a:cubicBezTo>
                  <a:close/>
                  <a:moveTo>
                    <a:pt x="375233" y="130950"/>
                  </a:moveTo>
                  <a:lnTo>
                    <a:pt x="51081" y="130950"/>
                  </a:lnTo>
                  <a:cubicBezTo>
                    <a:pt x="57122" y="112269"/>
                    <a:pt x="61138" y="84189"/>
                    <a:pt x="53578" y="52093"/>
                  </a:cubicBezTo>
                  <a:lnTo>
                    <a:pt x="375249" y="52093"/>
                  </a:lnTo>
                  <a:cubicBezTo>
                    <a:pt x="380717" y="52093"/>
                    <a:pt x="383687" y="54608"/>
                    <a:pt x="384041" y="54962"/>
                  </a:cubicBezTo>
                  <a:lnTo>
                    <a:pt x="384159" y="127474"/>
                  </a:lnTo>
                  <a:cubicBezTo>
                    <a:pt x="383670" y="128385"/>
                    <a:pt x="380717" y="130950"/>
                    <a:pt x="375233" y="130950"/>
                  </a:cubicBezTo>
                  <a:close/>
                </a:path>
              </a:pathLst>
            </a:custGeom>
            <a:grpFill/>
            <a:ln w="16669" cap="flat">
              <a:noFill/>
              <a:prstDash val="solid"/>
              <a:miter/>
            </a:ln>
          </p:spPr>
          <p:txBody>
            <a:bodyPr rtlCol="0" anchor="ctr"/>
            <a:lstStyle/>
            <a:p>
              <a:pPr>
                <a:lnSpc>
                  <a:spcPct val="120000"/>
                </a:lnSpc>
                <a:spcAft>
                  <a:spcPts val="100"/>
                </a:spcAft>
              </a:pPr>
              <a:endParaRPr lang="zh-CN" altLang="en-US"/>
            </a:p>
          </p:txBody>
        </p:sp>
        <p:sp>
          <p:nvSpPr>
            <p:cNvPr id="144" name="任意多边形: 形状 143"/>
            <p:cNvSpPr/>
            <p:nvPr/>
          </p:nvSpPr>
          <p:spPr>
            <a:xfrm>
              <a:off x="22146249" y="4603903"/>
              <a:ext cx="523125" cy="67500"/>
            </a:xfrm>
            <a:custGeom>
              <a:avLst/>
              <a:gdLst>
                <a:gd name="connsiteX0" fmla="*/ 468484 w 523125"/>
                <a:gd name="connsiteY0" fmla="*/ 0 h 67500"/>
                <a:gd name="connsiteX1" fmla="*/ 431679 w 523125"/>
                <a:gd name="connsiteY1" fmla="*/ 22494 h 67500"/>
                <a:gd name="connsiteX2" fmla="*/ 431679 w 523125"/>
                <a:gd name="connsiteY2" fmla="*/ 0 h 67500"/>
                <a:gd name="connsiteX3" fmla="*/ 0 w 523125"/>
                <a:gd name="connsiteY3" fmla="*/ 0 h 67500"/>
                <a:gd name="connsiteX4" fmla="*/ 0 w 523125"/>
                <a:gd name="connsiteY4" fmla="*/ 77507 h 67500"/>
                <a:gd name="connsiteX5" fmla="*/ 431679 w 523125"/>
                <a:gd name="connsiteY5" fmla="*/ 77507 h 67500"/>
                <a:gd name="connsiteX6" fmla="*/ 431679 w 523125"/>
                <a:gd name="connsiteY6" fmla="*/ 55451 h 67500"/>
                <a:gd name="connsiteX7" fmla="*/ 468484 w 523125"/>
                <a:gd name="connsiteY7" fmla="*/ 77507 h 67500"/>
                <a:gd name="connsiteX8" fmla="*/ 510806 w 523125"/>
                <a:gd name="connsiteY8" fmla="*/ 77507 h 67500"/>
                <a:gd name="connsiteX9" fmla="*/ 535899 w 523125"/>
                <a:gd name="connsiteY9" fmla="*/ 52414 h 67500"/>
                <a:gd name="connsiteX10" fmla="*/ 535899 w 523125"/>
                <a:gd name="connsiteY10" fmla="*/ 20942 h 67500"/>
                <a:gd name="connsiteX11" fmla="*/ 514974 w 523125"/>
                <a:gd name="connsiteY11" fmla="*/ 0 h 67500"/>
                <a:gd name="connsiteX12" fmla="*/ 468484 w 523125"/>
                <a:gd name="connsiteY12" fmla="*/ 0 h 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125" h="67500">
                  <a:moveTo>
                    <a:pt x="468484" y="0"/>
                  </a:moveTo>
                  <a:lnTo>
                    <a:pt x="431679" y="22494"/>
                  </a:lnTo>
                  <a:lnTo>
                    <a:pt x="431679" y="0"/>
                  </a:lnTo>
                  <a:lnTo>
                    <a:pt x="0" y="0"/>
                  </a:lnTo>
                  <a:lnTo>
                    <a:pt x="0" y="77507"/>
                  </a:lnTo>
                  <a:lnTo>
                    <a:pt x="431679" y="77507"/>
                  </a:lnTo>
                  <a:lnTo>
                    <a:pt x="431679" y="55451"/>
                  </a:lnTo>
                  <a:lnTo>
                    <a:pt x="468484" y="77507"/>
                  </a:lnTo>
                  <a:lnTo>
                    <a:pt x="510806" y="77507"/>
                  </a:lnTo>
                  <a:cubicBezTo>
                    <a:pt x="524661" y="77507"/>
                    <a:pt x="535899" y="66268"/>
                    <a:pt x="535899" y="52414"/>
                  </a:cubicBezTo>
                  <a:lnTo>
                    <a:pt x="535899" y="20942"/>
                  </a:lnTo>
                  <a:cubicBezTo>
                    <a:pt x="535899" y="9383"/>
                    <a:pt x="526500" y="0"/>
                    <a:pt x="514974" y="0"/>
                  </a:cubicBezTo>
                  <a:lnTo>
                    <a:pt x="468484" y="0"/>
                  </a:lnTo>
                  <a:close/>
                </a:path>
              </a:pathLst>
            </a:custGeom>
            <a:grpFill/>
            <a:ln w="16669" cap="flat">
              <a:noFill/>
              <a:prstDash val="solid"/>
              <a:miter/>
            </a:ln>
          </p:spPr>
          <p:txBody>
            <a:bodyPr rtlCol="0" anchor="ctr"/>
            <a:lstStyle/>
            <a:p>
              <a:pPr>
                <a:lnSpc>
                  <a:spcPct val="120000"/>
                </a:lnSpc>
                <a:spcAft>
                  <a:spcPts val="100"/>
                </a:spcAft>
              </a:pPr>
              <a:endParaRPr lang="zh-CN" altLang="en-US"/>
            </a:p>
          </p:txBody>
        </p:sp>
      </p:grpSp>
      <p:grpSp>
        <p:nvGrpSpPr>
          <p:cNvPr id="3" name="í$ḷïḓè"/>
          <p:cNvGrpSpPr/>
          <p:nvPr/>
        </p:nvGrpSpPr>
        <p:grpSpPr>
          <a:xfrm>
            <a:off x="9909810" y="3366135"/>
            <a:ext cx="1828800" cy="2372995"/>
            <a:chOff x="913897" y="4286277"/>
            <a:chExt cx="1828978" cy="1847823"/>
          </a:xfrm>
        </p:grpSpPr>
        <p:sp>
          <p:nvSpPr>
            <p:cNvPr id="4" name="îš1idè"/>
            <p:cNvSpPr txBox="1"/>
            <p:nvPr/>
          </p:nvSpPr>
          <p:spPr>
            <a:xfrm>
              <a:off x="913897" y="4733039"/>
              <a:ext cx="1828978" cy="1401061"/>
            </a:xfrm>
            <a:prstGeom prst="rect">
              <a:avLst/>
            </a:prstGeom>
            <a:noFill/>
            <a:ln>
              <a:noFill/>
            </a:ln>
          </p:spPr>
          <p:txBody>
            <a:bodyPr wrap="square" lIns="91440" tIns="45720" rIns="91440" bIns="45720" anchor="t" anchorCtr="0">
              <a:noAutofit/>
            </a:bodyPr>
            <a:lstStyle>
              <a:defPPr>
                <a:defRPr lang="zh-CN"/>
              </a:defPPr>
              <a:lvl1pPr algn="ctr">
                <a:lnSpc>
                  <a:spcPct val="150000"/>
                </a:lnSpc>
                <a:spcBef>
                  <a:spcPct val="0"/>
                </a:spcBef>
                <a:defRPr sz="1400"/>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25000"/>
                </a:lnSpc>
                <a:spcAft>
                  <a:spcPts val="500"/>
                </a:spcAft>
                <a:buFont typeface="Arial" panose="020B0604020202090204" pitchFamily="34" charset="0"/>
                <a:buChar char="•"/>
              </a:pPr>
              <a:r>
                <a:rPr lang="zh-CN" altLang="en-US" sz="1800" dirty="0"/>
                <a:t>在测试集上验证模型准确度</a:t>
              </a:r>
            </a:p>
            <a:p>
              <a:pPr marL="285750" indent="-285750" algn="just">
                <a:lnSpc>
                  <a:spcPct val="125000"/>
                </a:lnSpc>
                <a:spcAft>
                  <a:spcPts val="500"/>
                </a:spcAft>
                <a:buFont typeface="Arial" panose="020B0604020202090204" pitchFamily="34" charset="0"/>
                <a:buChar char="•"/>
              </a:pPr>
              <a:r>
                <a:rPr lang="zh-CN" altLang="en-US" sz="1800" dirty="0"/>
                <a:t>实现预测，生成对应的</a:t>
              </a:r>
              <a:r>
                <a:rPr lang="en-US" altLang="zh-CN" sz="1800" dirty="0"/>
                <a:t>Grid Map</a:t>
              </a:r>
            </a:p>
          </p:txBody>
        </p:sp>
        <p:sp>
          <p:nvSpPr>
            <p:cNvPr id="6" name="íṥ1íďê"/>
            <p:cNvSpPr/>
            <p:nvPr/>
          </p:nvSpPr>
          <p:spPr>
            <a:xfrm>
              <a:off x="913897" y="4286277"/>
              <a:ext cx="1828978" cy="446763"/>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20000"/>
                </a:lnSpc>
                <a:spcAft>
                  <a:spcPts val="100"/>
                </a:spcAft>
              </a:pPr>
              <a:r>
                <a:rPr lang="zh-CN" sz="2000" b="1" dirty="0"/>
                <a:t>验证与应用</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CAE0573-C27D-42CD-A0FC-4D05CE0353D8}"/>
              </a:ext>
            </a:extLst>
          </p:cNvPr>
          <p:cNvSpPr/>
          <p:nvPr/>
        </p:nvSpPr>
        <p:spPr>
          <a:xfrm>
            <a:off x="447040" y="1379932"/>
            <a:ext cx="9438640" cy="2541828"/>
          </a:xfrm>
          <a:prstGeom prst="rect">
            <a:avLst/>
          </a:prstGeom>
          <a:solidFill>
            <a:schemeClr val="accent2">
              <a:lumMod val="40000"/>
              <a:lumOff val="60000"/>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FB0BCF4-00AE-4EB1-97A8-25970FCA14E8}"/>
              </a:ext>
            </a:extLst>
          </p:cNvPr>
          <p:cNvSpPr>
            <a:spLocks noGrp="1"/>
          </p:cNvSpPr>
          <p:nvPr>
            <p:ph type="title"/>
          </p:nvPr>
        </p:nvSpPr>
        <p:spPr/>
        <p:txBody>
          <a:bodyPr/>
          <a:lstStyle/>
          <a:p>
            <a:r>
              <a:rPr lang="en-US" altLang="zh-CN" dirty="0">
                <a:solidFill>
                  <a:srgbClr val="000000"/>
                </a:solidFill>
              </a:rPr>
              <a:t>02 </a:t>
            </a:r>
            <a:r>
              <a:rPr lang="zh-CN" altLang="en-US" dirty="0">
                <a:solidFill>
                  <a:srgbClr val="000000"/>
                </a:solidFill>
              </a:rPr>
              <a:t>项目主要内容</a:t>
            </a:r>
            <a:r>
              <a:rPr lang="en-US" altLang="zh-CN" dirty="0">
                <a:solidFill>
                  <a:srgbClr val="000000"/>
                </a:solidFill>
              </a:rPr>
              <a:t>——</a:t>
            </a:r>
            <a:r>
              <a:rPr lang="zh-CN" altLang="en-US" dirty="0">
                <a:solidFill>
                  <a:srgbClr val="000000"/>
                </a:solidFill>
              </a:rPr>
              <a:t>数据发掘</a:t>
            </a:r>
            <a:endParaRPr lang="zh-CN" altLang="en-US" dirty="0"/>
          </a:p>
        </p:txBody>
      </p:sp>
      <p:pic>
        <p:nvPicPr>
          <p:cNvPr id="12" name="图片 11">
            <a:extLst>
              <a:ext uri="{FF2B5EF4-FFF2-40B4-BE49-F238E27FC236}">
                <a16:creationId xmlns:a16="http://schemas.microsoft.com/office/drawing/2014/main" id="{6AF8B665-C463-4232-980E-FD359072A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40" y="1946351"/>
            <a:ext cx="11115040" cy="3971138"/>
          </a:xfrm>
          <a:prstGeom prst="rect">
            <a:avLst/>
          </a:prstGeom>
        </p:spPr>
      </p:pic>
    </p:spTree>
    <p:extLst>
      <p:ext uri="{BB962C8B-B14F-4D97-AF65-F5344CB8AC3E}">
        <p14:creationId xmlns:p14="http://schemas.microsoft.com/office/powerpoint/2010/main" val="699095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1462</Words>
  <Application>Microsoft Office PowerPoint</Application>
  <PresentationFormat>宽屏</PresentationFormat>
  <Paragraphs>155</Paragraphs>
  <Slides>19</Slides>
  <Notes>19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Microsoft YaHei</vt:lpstr>
      <vt:lpstr>Times New Roman</vt:lpstr>
      <vt:lpstr>Wingdings</vt:lpstr>
      <vt:lpstr>Arial</vt:lpstr>
      <vt:lpstr>方正粗雅宋简体</vt:lpstr>
      <vt:lpstr>Noto Sans S Chinese</vt:lpstr>
      <vt:lpstr>等线</vt:lpstr>
      <vt:lpstr>方正准雅宋简体</vt:lpstr>
      <vt:lpstr>等线 Light</vt:lpstr>
      <vt:lpstr>Office 主题​​</vt:lpstr>
      <vt:lpstr>1_Office 主题​​</vt:lpstr>
      <vt:lpstr>PowerPoint 演示文稿</vt:lpstr>
      <vt:lpstr>PowerPoint 演示文稿</vt:lpstr>
      <vt:lpstr>01 项目背景及意义</vt:lpstr>
      <vt:lpstr>02 项目主要内容——研究积累</vt:lpstr>
      <vt:lpstr>02 项目主要内容——研究积累</vt:lpstr>
      <vt:lpstr>02 项目主要内容——研究积累</vt:lpstr>
      <vt:lpstr>02 项目主要内容——研究积累</vt:lpstr>
      <vt:lpstr>02 项目主要内容——主要内容</vt:lpstr>
      <vt:lpstr>02 项目主要内容——数据发掘</vt:lpstr>
      <vt:lpstr>02 项目主要内容——数据发掘</vt:lpstr>
      <vt:lpstr>02 项目主要内容——模型初步设计</vt:lpstr>
      <vt:lpstr>02 项目主要内容——模型应用</vt:lpstr>
      <vt:lpstr>03 项目优势和风险——优势</vt:lpstr>
      <vt:lpstr>03 项目优势和风险——风险</vt:lpstr>
      <vt:lpstr>04 项目预期成果</vt:lpstr>
      <vt:lpstr>05 参考资料</vt:lpstr>
      <vt:lpstr>PowerPoint 演示文稿</vt:lpstr>
      <vt:lpstr>项目财务预算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陈君林</dc:creator>
  <cp:lastModifiedBy>冯 明浩</cp:lastModifiedBy>
  <cp:revision>227</cp:revision>
  <dcterms:created xsi:type="dcterms:W3CDTF">2024-03-26T05:22:40Z</dcterms:created>
  <dcterms:modified xsi:type="dcterms:W3CDTF">2024-03-29T04:31:05Z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
  </property>
  <property fmtid="{D5CDD505-2E9C-101B-9397-08002B2CF9AE}" pid="12" name="KSOProductBuildVer">
    <vt:lpwstr>2052-6.4.0.8550</vt:lpwstr>
  </property>
</Properties>
</file>